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9717" y="1279123"/>
            <a:ext cx="6734175" cy="35214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spc="-45" dirty="0" smtClean="0">
                <a:latin typeface="Times New Roman"/>
                <a:cs typeface="Times New Roman"/>
              </a:rPr>
              <a:t>LETTER AND ITS TYPES</a:t>
            </a:r>
            <a:r>
              <a:rPr lang="en-US" sz="3600" spc="-45" dirty="0" smtClean="0">
                <a:latin typeface="Times New Roman"/>
                <a:cs typeface="Times New Roman"/>
              </a:rPr>
              <a:t/>
            </a:r>
            <a:br>
              <a:rPr lang="en-US" sz="3600" spc="-45" dirty="0" smtClean="0">
                <a:latin typeface="Times New Roman"/>
                <a:cs typeface="Times New Roman"/>
              </a:rPr>
            </a:br>
            <a:r>
              <a:rPr lang="en-GB" sz="3600" b="1" spc="-5" dirty="0" smtClean="0">
                <a:cs typeface="Calibri"/>
              </a:rPr>
              <a:t>By</a:t>
            </a:r>
            <a:br>
              <a:rPr lang="en-GB" sz="3600" b="1" spc="-5" dirty="0" smtClean="0">
                <a:cs typeface="Calibri"/>
              </a:rPr>
            </a:br>
            <a:r>
              <a:rPr lang="en-GB" sz="4800" b="1" spc="-5" dirty="0" smtClean="0">
                <a:cs typeface="Calibri"/>
              </a:rPr>
              <a:t>Tanveer Ahmed</a:t>
            </a:r>
            <a:br>
              <a:rPr lang="en-GB" sz="48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Visiting Lecturer</a:t>
            </a:r>
            <a:r>
              <a:rPr lang="en-GB" sz="4800" b="1" spc="-5" dirty="0" smtClean="0">
                <a:cs typeface="Calibri"/>
              </a:rPr>
              <a:t/>
            </a:r>
            <a:br>
              <a:rPr lang="en-GB" sz="4800" b="1" spc="-5" dirty="0" smtClean="0">
                <a:cs typeface="Calibri"/>
              </a:rPr>
            </a:br>
            <a:r>
              <a:rPr lang="en-GB" sz="3600" b="1" spc="-5" dirty="0" smtClean="0">
                <a:cs typeface="Calibri"/>
              </a:rPr>
              <a:t>The Islamia University of Bahawalpur</a:t>
            </a:r>
            <a:r>
              <a:rPr lang="en-US" sz="3600" spc="-45" dirty="0" smtClean="0">
                <a:latin typeface="Times New Roman"/>
                <a:cs typeface="Times New Roman"/>
              </a:rPr>
              <a:t> </a:t>
            </a:r>
            <a:endParaRPr sz="3600" i="0" u="none" spc="-45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52800" y="457200"/>
            <a:ext cx="2293620" cy="38054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" y="457200"/>
            <a:ext cx="2484120" cy="38054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00800" y="457200"/>
            <a:ext cx="2362200" cy="38054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7133" y="4520565"/>
            <a:ext cx="133731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Times New Roman"/>
                <a:cs typeface="Times New Roman"/>
              </a:rPr>
              <a:t>Block</a:t>
            </a:r>
            <a:r>
              <a:rPr sz="2200" spc="-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Style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18153" y="4537328"/>
            <a:ext cx="198183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10" dirty="0">
                <a:latin typeface="Times New Roman"/>
                <a:cs typeface="Times New Roman"/>
              </a:rPr>
              <a:t>Semi </a:t>
            </a:r>
            <a:r>
              <a:rPr sz="2200" spc="-5" dirty="0">
                <a:latin typeface="Times New Roman"/>
                <a:cs typeface="Times New Roman"/>
              </a:rPr>
              <a:t>Block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Style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7178" y="4518405"/>
            <a:ext cx="244602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Times New Roman"/>
                <a:cs typeface="Times New Roman"/>
              </a:rPr>
              <a:t>Modified Block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Style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533400"/>
            <a:ext cx="754126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PARTS </a:t>
            </a:r>
            <a:r>
              <a:rPr spc="15" dirty="0"/>
              <a:t>OF </a:t>
            </a:r>
            <a:r>
              <a:rPr dirty="0"/>
              <a:t>A</a:t>
            </a:r>
            <a:r>
              <a:rPr spc="-60" dirty="0"/>
              <a:t> </a:t>
            </a:r>
            <a:r>
              <a:rPr spc="25" dirty="0"/>
              <a:t>LETTER: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1981200"/>
            <a:ext cx="6477000" cy="3890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Letterhead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The </a:t>
            </a:r>
            <a:r>
              <a:rPr sz="2800" b="1" dirty="0">
                <a:latin typeface="Times New Roman"/>
                <a:cs typeface="Times New Roman"/>
              </a:rPr>
              <a:t>date of </a:t>
            </a:r>
            <a:r>
              <a:rPr sz="2800" b="1" spc="-5" dirty="0">
                <a:latin typeface="Times New Roman"/>
                <a:cs typeface="Times New Roman"/>
              </a:rPr>
              <a:t>the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letter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The Inside</a:t>
            </a:r>
            <a:r>
              <a:rPr sz="2800" b="1" spc="-12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Address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The </a:t>
            </a:r>
            <a:r>
              <a:rPr sz="2800" b="1" spc="-10" dirty="0">
                <a:latin typeface="Times New Roman"/>
                <a:cs typeface="Times New Roman"/>
              </a:rPr>
              <a:t>Greeting </a:t>
            </a:r>
            <a:r>
              <a:rPr sz="2800" b="1" dirty="0">
                <a:latin typeface="Times New Roman"/>
                <a:cs typeface="Times New Roman"/>
              </a:rPr>
              <a:t>/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Salutation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15" dirty="0">
                <a:latin typeface="Times New Roman"/>
                <a:cs typeface="Times New Roman"/>
              </a:rPr>
              <a:t>Title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The Body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Paragraphs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The Complimentary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Close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5600" algn="l"/>
              </a:tabLst>
            </a:pPr>
            <a:r>
              <a:rPr sz="2800" b="1" spc="-10" dirty="0">
                <a:latin typeface="Times New Roman"/>
                <a:cs typeface="Times New Roman"/>
              </a:rPr>
              <a:t>Signature </a:t>
            </a:r>
            <a:r>
              <a:rPr sz="2800" b="1" dirty="0">
                <a:latin typeface="Times New Roman"/>
                <a:cs typeface="Times New Roman"/>
              </a:rPr>
              <a:t>and </a:t>
            </a:r>
            <a:r>
              <a:rPr sz="2800" b="1" spc="-10" dirty="0">
                <a:latin typeface="Times New Roman"/>
                <a:cs typeface="Times New Roman"/>
              </a:rPr>
              <a:t>Writer’s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identification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395730"/>
            <a:ext cx="8988425" cy="44416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/>
              <a:buChar char=""/>
              <a:tabLst>
                <a:tab pos="355600" algn="l"/>
              </a:tabLst>
            </a:pPr>
            <a:r>
              <a:rPr sz="2200" b="1" spc="-5" dirty="0">
                <a:latin typeface="Times New Roman"/>
                <a:cs typeface="Times New Roman"/>
              </a:rPr>
              <a:t>Dear Sir or</a:t>
            </a:r>
            <a:r>
              <a:rPr sz="2200" b="1" spc="-114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Madam,</a:t>
            </a:r>
            <a:endParaRPr sz="2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sz="2200" spc="-5" dirty="0">
                <a:latin typeface="Times New Roman"/>
                <a:cs typeface="Times New Roman"/>
              </a:rPr>
              <a:t>If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you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do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not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know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the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name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of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the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person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you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are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writing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to,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use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this.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spc="-5" dirty="0">
                <a:latin typeface="Times New Roman"/>
                <a:cs typeface="Times New Roman"/>
              </a:rPr>
              <a:t>It is always advisable to try to find out the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name.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2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200" b="1" spc="-5" dirty="0">
                <a:latin typeface="Times New Roman"/>
                <a:cs typeface="Times New Roman"/>
              </a:rPr>
              <a:t>Dear </a:t>
            </a:r>
            <a:r>
              <a:rPr sz="2200" b="1" spc="-75" dirty="0">
                <a:latin typeface="Times New Roman"/>
                <a:cs typeface="Times New Roman"/>
              </a:rPr>
              <a:t>Mr.</a:t>
            </a:r>
            <a:r>
              <a:rPr sz="2200" b="1" spc="-15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Asfand,</a:t>
            </a:r>
            <a:endParaRPr sz="22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</a:pPr>
            <a:r>
              <a:rPr sz="2200" spc="-5" dirty="0">
                <a:latin typeface="Times New Roman"/>
                <a:cs typeface="Times New Roman"/>
              </a:rPr>
              <a:t>If </a:t>
            </a:r>
            <a:r>
              <a:rPr sz="2200" dirty="0">
                <a:latin typeface="Times New Roman"/>
                <a:cs typeface="Times New Roman"/>
              </a:rPr>
              <a:t>you </a:t>
            </a:r>
            <a:r>
              <a:rPr sz="2200" spc="-5" dirty="0">
                <a:latin typeface="Times New Roman"/>
                <a:cs typeface="Times New Roman"/>
              </a:rPr>
              <a:t>the </a:t>
            </a:r>
            <a:r>
              <a:rPr sz="2200" spc="-10" dirty="0">
                <a:latin typeface="Times New Roman"/>
                <a:cs typeface="Times New Roman"/>
              </a:rPr>
              <a:t>name, </a:t>
            </a:r>
            <a:r>
              <a:rPr sz="2200" spc="-5" dirty="0">
                <a:latin typeface="Times New Roman"/>
                <a:cs typeface="Times New Roman"/>
              </a:rPr>
              <a:t>use the title </a:t>
            </a:r>
            <a:r>
              <a:rPr sz="2200" spc="-25" dirty="0">
                <a:latin typeface="Times New Roman"/>
                <a:cs typeface="Times New Roman"/>
              </a:rPr>
              <a:t>(Mr, </a:t>
            </a:r>
            <a:r>
              <a:rPr sz="2200" spc="-10" dirty="0">
                <a:latin typeface="Times New Roman"/>
                <a:cs typeface="Times New Roman"/>
              </a:rPr>
              <a:t>Mrs, </a:t>
            </a:r>
            <a:r>
              <a:rPr sz="2200" spc="-5" dirty="0">
                <a:latin typeface="Times New Roman"/>
                <a:cs typeface="Times New Roman"/>
              </a:rPr>
              <a:t>Miss or </a:t>
            </a:r>
            <a:r>
              <a:rPr sz="2200" spc="-10" dirty="0">
                <a:latin typeface="Times New Roman"/>
                <a:cs typeface="Times New Roman"/>
              </a:rPr>
              <a:t>Ms, </a:t>
            </a:r>
            <a:r>
              <a:rPr sz="2200" spc="-35" dirty="0">
                <a:latin typeface="Times New Roman"/>
                <a:cs typeface="Times New Roman"/>
              </a:rPr>
              <a:t>Dr, </a:t>
            </a:r>
            <a:r>
              <a:rPr sz="2200" spc="-5" dirty="0">
                <a:latin typeface="Times New Roman"/>
                <a:cs typeface="Times New Roman"/>
              </a:rPr>
              <a:t>etc.) </a:t>
            </a:r>
            <a:r>
              <a:rPr sz="2200" spc="-10" dirty="0">
                <a:latin typeface="Times New Roman"/>
                <a:cs typeface="Times New Roman"/>
              </a:rPr>
              <a:t>and </a:t>
            </a:r>
            <a:r>
              <a:rPr sz="2200" spc="-5" dirty="0">
                <a:latin typeface="Times New Roman"/>
                <a:cs typeface="Times New Roman"/>
              </a:rPr>
              <a:t>the  surname </a:t>
            </a:r>
            <a:r>
              <a:rPr sz="2200" spc="-30" dirty="0">
                <a:latin typeface="Times New Roman"/>
                <a:cs typeface="Times New Roman"/>
              </a:rPr>
              <a:t>only. </a:t>
            </a:r>
            <a:r>
              <a:rPr sz="2200" spc="-5" dirty="0">
                <a:latin typeface="Times New Roman"/>
                <a:cs typeface="Times New Roman"/>
              </a:rPr>
              <a:t>If </a:t>
            </a:r>
            <a:r>
              <a:rPr sz="2200" dirty="0">
                <a:latin typeface="Times New Roman"/>
                <a:cs typeface="Times New Roman"/>
              </a:rPr>
              <a:t>you </a:t>
            </a:r>
            <a:r>
              <a:rPr sz="2200" spc="-5" dirty="0">
                <a:latin typeface="Times New Roman"/>
                <a:cs typeface="Times New Roman"/>
              </a:rPr>
              <a:t>are writing to a woman and do not know if she uses </a:t>
            </a:r>
            <a:r>
              <a:rPr sz="2200" spc="-10" dirty="0">
                <a:latin typeface="Times New Roman"/>
                <a:cs typeface="Times New Roman"/>
              </a:rPr>
              <a:t>Mrs  </a:t>
            </a:r>
            <a:r>
              <a:rPr sz="2200" spc="-5" dirty="0">
                <a:latin typeface="Times New Roman"/>
                <a:cs typeface="Times New Roman"/>
              </a:rPr>
              <a:t>or Miss, </a:t>
            </a:r>
            <a:r>
              <a:rPr sz="2200" dirty="0">
                <a:latin typeface="Times New Roman"/>
                <a:cs typeface="Times New Roman"/>
              </a:rPr>
              <a:t>you </a:t>
            </a:r>
            <a:r>
              <a:rPr sz="2200" spc="-10" dirty="0">
                <a:latin typeface="Times New Roman"/>
                <a:cs typeface="Times New Roman"/>
              </a:rPr>
              <a:t>can </a:t>
            </a:r>
            <a:r>
              <a:rPr sz="2200" spc="-5" dirty="0">
                <a:latin typeface="Times New Roman"/>
                <a:cs typeface="Times New Roman"/>
              </a:rPr>
              <a:t>use Ms, which is for married and single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women.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200" spc="-5" dirty="0">
                <a:latin typeface="Times New Roman"/>
                <a:cs typeface="Times New Roman"/>
              </a:rPr>
              <a:t>Be clear , brief and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businesslike.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200" spc="-5" dirty="0">
                <a:latin typeface="Times New Roman"/>
                <a:cs typeface="Times New Roman"/>
              </a:rPr>
              <a:t>Be polite and</a:t>
            </a:r>
            <a:r>
              <a:rPr sz="2200" spc="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friendly.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200" spc="-20" dirty="0">
                <a:latin typeface="Times New Roman"/>
                <a:cs typeface="Times New Roman"/>
              </a:rPr>
              <a:t>Write </a:t>
            </a:r>
            <a:r>
              <a:rPr sz="2200" spc="-5" dirty="0">
                <a:latin typeface="Times New Roman"/>
                <a:cs typeface="Times New Roman"/>
              </a:rPr>
              <a:t>concise and purposeful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letter.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</a:tabLst>
            </a:pPr>
            <a:r>
              <a:rPr sz="2200" spc="-10" dirty="0">
                <a:latin typeface="Times New Roman"/>
                <a:cs typeface="Times New Roman"/>
              </a:rPr>
              <a:t>Do </a:t>
            </a:r>
            <a:r>
              <a:rPr sz="2200" spc="-5" dirty="0">
                <a:latin typeface="Times New Roman"/>
                <a:cs typeface="Times New Roman"/>
              </a:rPr>
              <a:t>not try to impress with </a:t>
            </a:r>
            <a:r>
              <a:rPr sz="2200" dirty="0">
                <a:latin typeface="Times New Roman"/>
                <a:cs typeface="Times New Roman"/>
              </a:rPr>
              <a:t>you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writing.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152400"/>
            <a:ext cx="8150861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Things </a:t>
            </a:r>
            <a:r>
              <a:rPr dirty="0"/>
              <a:t>to keep </a:t>
            </a:r>
            <a:r>
              <a:rPr spc="-5" dirty="0"/>
              <a:t>in </a:t>
            </a:r>
            <a:r>
              <a:rPr dirty="0"/>
              <a:t>mind </a:t>
            </a:r>
            <a:r>
              <a:rPr spc="-5" dirty="0"/>
              <a:t>while writing</a:t>
            </a:r>
            <a:r>
              <a:rPr spc="0" dirty="0"/>
              <a:t> </a:t>
            </a:r>
            <a:r>
              <a:rPr spc="-5" dirty="0"/>
              <a:t>letters: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7400" y="228600"/>
            <a:ext cx="460235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Ending </a:t>
            </a:r>
            <a:r>
              <a:rPr dirty="0"/>
              <a:t>a</a:t>
            </a:r>
            <a:r>
              <a:rPr spc="-50" dirty="0"/>
              <a:t> </a:t>
            </a:r>
            <a:r>
              <a:rPr spc="-5" dirty="0"/>
              <a:t>letter: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1219200"/>
            <a:ext cx="8986520" cy="518642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3200" spc="-55" dirty="0">
                <a:latin typeface="Times New Roman"/>
                <a:cs typeface="Times New Roman"/>
              </a:rPr>
              <a:t>Yours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Faithfully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395"/>
              </a:spcBef>
            </a:pPr>
            <a:r>
              <a:rPr sz="2800" spc="-5" dirty="0">
                <a:latin typeface="Times New Roman"/>
                <a:cs typeface="Times New Roman"/>
              </a:rPr>
              <a:t>If </a:t>
            </a:r>
            <a:r>
              <a:rPr sz="2800" dirty="0">
                <a:latin typeface="Times New Roman"/>
                <a:cs typeface="Times New Roman"/>
              </a:rPr>
              <a:t>you </a:t>
            </a:r>
            <a:r>
              <a:rPr sz="2800" spc="-5" dirty="0">
                <a:latin typeface="Times New Roman"/>
                <a:cs typeface="Times New Roman"/>
              </a:rPr>
              <a:t>do not know the </a:t>
            </a:r>
            <a:r>
              <a:rPr sz="2800" spc="-10" dirty="0">
                <a:latin typeface="Times New Roman"/>
                <a:cs typeface="Times New Roman"/>
              </a:rPr>
              <a:t>name </a:t>
            </a:r>
            <a:r>
              <a:rPr sz="2800" spc="-5" dirty="0">
                <a:latin typeface="Times New Roman"/>
                <a:cs typeface="Times New Roman"/>
              </a:rPr>
              <a:t>of the person, end the letter this</a:t>
            </a:r>
            <a:r>
              <a:rPr sz="2800" spc="90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Times New Roman"/>
                <a:cs typeface="Times New Roman"/>
              </a:rPr>
              <a:t>way.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55" smtClean="0">
                <a:latin typeface="Times New Roman"/>
                <a:cs typeface="Times New Roman"/>
              </a:rPr>
              <a:t>Yours</a:t>
            </a:r>
            <a:r>
              <a:rPr sz="3200" spc="-3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Sincerely</a:t>
            </a:r>
            <a:endParaRPr sz="32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400"/>
              </a:spcBef>
            </a:pPr>
            <a:r>
              <a:rPr sz="2800" spc="-5" dirty="0">
                <a:latin typeface="Times New Roman"/>
                <a:cs typeface="Times New Roman"/>
              </a:rPr>
              <a:t>If </a:t>
            </a:r>
            <a:r>
              <a:rPr sz="2800" dirty="0">
                <a:latin typeface="Times New Roman"/>
                <a:cs typeface="Times New Roman"/>
              </a:rPr>
              <a:t>you </a:t>
            </a:r>
            <a:r>
              <a:rPr sz="2800" spc="-5" dirty="0">
                <a:latin typeface="Times New Roman"/>
                <a:cs typeface="Times New Roman"/>
              </a:rPr>
              <a:t>know the </a:t>
            </a:r>
            <a:r>
              <a:rPr sz="2800" spc="-10" dirty="0">
                <a:latin typeface="Times New Roman"/>
                <a:cs typeface="Times New Roman"/>
              </a:rPr>
              <a:t>name </a:t>
            </a:r>
            <a:r>
              <a:rPr sz="2800" spc="-5" dirty="0">
                <a:latin typeface="Times New Roman"/>
                <a:cs typeface="Times New Roman"/>
              </a:rPr>
              <a:t>of the person, end the letter this</a:t>
            </a:r>
            <a:r>
              <a:rPr sz="2800" spc="8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way.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65" smtClean="0">
                <a:latin typeface="Times New Roman"/>
                <a:cs typeface="Times New Roman"/>
              </a:rPr>
              <a:t>Your</a:t>
            </a:r>
            <a:r>
              <a:rPr sz="3200" spc="-35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Signature</a:t>
            </a:r>
            <a:endParaRPr sz="32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1800"/>
              </a:lnSpc>
              <a:spcBef>
                <a:spcPts val="350"/>
              </a:spcBef>
            </a:pPr>
            <a:r>
              <a:rPr sz="2800" spc="-5" dirty="0">
                <a:latin typeface="Times New Roman"/>
                <a:cs typeface="Times New Roman"/>
              </a:rPr>
              <a:t>Sign your </a:t>
            </a:r>
            <a:r>
              <a:rPr sz="2800" spc="-10" dirty="0">
                <a:latin typeface="Times New Roman"/>
                <a:cs typeface="Times New Roman"/>
              </a:rPr>
              <a:t>name, </a:t>
            </a:r>
            <a:r>
              <a:rPr sz="2800" spc="-5" dirty="0">
                <a:latin typeface="Times New Roman"/>
                <a:cs typeface="Times New Roman"/>
              </a:rPr>
              <a:t>then print it underneath the signature. If </a:t>
            </a:r>
            <a:r>
              <a:rPr sz="2800" dirty="0">
                <a:latin typeface="Times New Roman"/>
                <a:cs typeface="Times New Roman"/>
              </a:rPr>
              <a:t>you </a:t>
            </a:r>
            <a:r>
              <a:rPr sz="2800" spc="-5" dirty="0">
                <a:latin typeface="Times New Roman"/>
                <a:cs typeface="Times New Roman"/>
              </a:rPr>
              <a:t>think the  person </a:t>
            </a:r>
            <a:r>
              <a:rPr sz="2800" dirty="0">
                <a:latin typeface="Times New Roman"/>
                <a:cs typeface="Times New Roman"/>
              </a:rPr>
              <a:t>you </a:t>
            </a:r>
            <a:r>
              <a:rPr sz="2800" spc="-10" dirty="0">
                <a:latin typeface="Times New Roman"/>
                <a:cs typeface="Times New Roman"/>
              </a:rPr>
              <a:t>are </a:t>
            </a:r>
            <a:r>
              <a:rPr sz="2800" spc="-5" dirty="0">
                <a:latin typeface="Times New Roman"/>
                <a:cs typeface="Times New Roman"/>
              </a:rPr>
              <a:t>writing to might not know whether you are </a:t>
            </a:r>
            <a:r>
              <a:rPr sz="2800" spc="-10" dirty="0">
                <a:latin typeface="Times New Roman"/>
                <a:cs typeface="Times New Roman"/>
              </a:rPr>
              <a:t>male </a:t>
            </a:r>
            <a:r>
              <a:rPr sz="2800" spc="-5" dirty="0">
                <a:latin typeface="Times New Roman"/>
                <a:cs typeface="Times New Roman"/>
              </a:rPr>
              <a:t>or female, </a:t>
            </a:r>
            <a:r>
              <a:rPr sz="2800" dirty="0">
                <a:latin typeface="Times New Roman"/>
                <a:cs typeface="Times New Roman"/>
              </a:rPr>
              <a:t>put  your </a:t>
            </a:r>
            <a:r>
              <a:rPr sz="2800" spc="-5" dirty="0">
                <a:latin typeface="Times New Roman"/>
                <a:cs typeface="Times New Roman"/>
              </a:rPr>
              <a:t>title in brackets after </a:t>
            </a:r>
            <a:r>
              <a:rPr sz="2800" dirty="0">
                <a:latin typeface="Times New Roman"/>
                <a:cs typeface="Times New Roman"/>
              </a:rPr>
              <a:t>your </a:t>
            </a:r>
            <a:r>
              <a:rPr sz="2800" spc="-10" dirty="0">
                <a:latin typeface="Times New Roman"/>
                <a:cs typeface="Times New Roman"/>
              </a:rPr>
              <a:t>name.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3400" y="1"/>
            <a:ext cx="7772400" cy="914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Some More Letters:</a:t>
            </a:r>
            <a:endParaRPr lang="en-US" sz="4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6400800" cy="49530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Agreement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Apology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Complaint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Excuse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Follow Up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Hardship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Letter of Invitation 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Letter of Support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Transfer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Warning Letter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Good Bye Letter……….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" y="1447800"/>
            <a:ext cx="43434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Samples </a:t>
            </a:r>
            <a:r>
              <a:rPr dirty="0"/>
              <a:t>Of</a:t>
            </a:r>
            <a:r>
              <a:rPr spc="-45" dirty="0"/>
              <a:t> </a:t>
            </a:r>
            <a:r>
              <a:rPr spc="-5" dirty="0"/>
              <a:t>Letters:</a:t>
            </a:r>
          </a:p>
        </p:txBody>
      </p:sp>
      <p:sp>
        <p:nvSpPr>
          <p:cNvPr id="4" name="object 4"/>
          <p:cNvSpPr/>
          <p:nvPr/>
        </p:nvSpPr>
        <p:spPr>
          <a:xfrm>
            <a:off x="4953000" y="1447800"/>
            <a:ext cx="3962400" cy="518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838200"/>
            <a:ext cx="4006596" cy="5160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53000" y="838200"/>
            <a:ext cx="3948684" cy="5149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86868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4540" algn="l"/>
              </a:tabLst>
            </a:pPr>
            <a:r>
              <a:rPr sz="4000" b="1" spc="-5" dirty="0"/>
              <a:t>Samp</a:t>
            </a:r>
            <a:r>
              <a:rPr sz="4000" b="1" spc="-20" dirty="0"/>
              <a:t>l</a:t>
            </a:r>
            <a:r>
              <a:rPr sz="4000" b="1" spc="-5" dirty="0"/>
              <a:t>es</a:t>
            </a:r>
            <a:r>
              <a:rPr sz="4000" b="1" spc="5" dirty="0"/>
              <a:t> </a:t>
            </a:r>
            <a:r>
              <a:rPr sz="4000" b="1" spc="-5" dirty="0"/>
              <a:t>Of </a:t>
            </a:r>
            <a:r>
              <a:rPr sz="4000" b="1" spc="-5"/>
              <a:t>Elec</a:t>
            </a:r>
            <a:r>
              <a:rPr sz="4000" b="1" spc="-20"/>
              <a:t>t</a:t>
            </a:r>
            <a:r>
              <a:rPr sz="4000" b="1" spc="-5"/>
              <a:t>roni</a:t>
            </a:r>
            <a:r>
              <a:rPr sz="4000" b="1"/>
              <a:t>c</a:t>
            </a:r>
            <a:r>
              <a:rPr sz="4000" b="1" spc="10"/>
              <a:t> </a:t>
            </a:r>
            <a:r>
              <a:rPr sz="4000" b="1" smtClean="0"/>
              <a:t>Mail(emai</a:t>
            </a:r>
            <a:r>
              <a:rPr sz="4000" b="1" spc="0" smtClean="0"/>
              <a:t>l</a:t>
            </a:r>
            <a:r>
              <a:rPr sz="4000" b="1" dirty="0"/>
              <a:t>)</a:t>
            </a:r>
          </a:p>
        </p:txBody>
      </p:sp>
      <p:sp>
        <p:nvSpPr>
          <p:cNvPr id="3" name="object 3"/>
          <p:cNvSpPr/>
          <p:nvPr/>
        </p:nvSpPr>
        <p:spPr>
          <a:xfrm>
            <a:off x="96011" y="1197864"/>
            <a:ext cx="4248911" cy="5279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95800" y="1208532"/>
            <a:ext cx="4572000" cy="52364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3552" y="302768"/>
            <a:ext cx="841502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Difference </a:t>
            </a:r>
            <a:r>
              <a:rPr spc="-5" dirty="0"/>
              <a:t>between Hard letter and Soft letter</a:t>
            </a:r>
            <a:r>
              <a:rPr spc="165" dirty="0"/>
              <a:t> </a:t>
            </a:r>
            <a:r>
              <a:rPr spc="-5" dirty="0"/>
              <a:t>writing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386710"/>
            <a:ext cx="4340860" cy="26359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E9E4DC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10" dirty="0">
                <a:latin typeface="Times New Roman"/>
                <a:cs typeface="Times New Roman"/>
              </a:rPr>
              <a:t>Hard letters </a:t>
            </a:r>
            <a:r>
              <a:rPr sz="2800" spc="5" dirty="0">
                <a:latin typeface="Times New Roman"/>
                <a:cs typeface="Times New Roman"/>
              </a:rPr>
              <a:t>are in </a:t>
            </a:r>
            <a:r>
              <a:rPr sz="2800" spc="10">
                <a:latin typeface="Times New Roman"/>
                <a:cs typeface="Times New Roman"/>
              </a:rPr>
              <a:t>the</a:t>
            </a:r>
            <a:r>
              <a:rPr sz="2800" spc="250">
                <a:latin typeface="Times New Roman"/>
                <a:cs typeface="Times New Roman"/>
              </a:rPr>
              <a:t> </a:t>
            </a:r>
            <a:r>
              <a:rPr sz="2800" spc="10" smtClean="0">
                <a:latin typeface="Times New Roman"/>
                <a:cs typeface="Times New Roman"/>
              </a:rPr>
              <a:t>form</a:t>
            </a:r>
            <a:endParaRPr lang="en-US" sz="2800" spc="10" dirty="0" smtClean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E9E4DC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10" dirty="0" smtClean="0">
                <a:latin typeface="Times New Roman"/>
                <a:cs typeface="Times New Roman"/>
              </a:rPr>
              <a:t>Of Printed or Written on Pages Letters.</a:t>
            </a: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E9E4DC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10" dirty="0" smtClean="0">
                <a:latin typeface="Times New Roman"/>
                <a:cs typeface="Times New Roman"/>
              </a:rPr>
              <a:t>Hard Letters</a:t>
            </a:r>
          </a:p>
          <a:p>
            <a:pPr marL="355600" indent="-342900">
              <a:spcBef>
                <a:spcPts val="95"/>
              </a:spcBef>
              <a:buClr>
                <a:srgbClr val="E9E4DC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800" spc="5" dirty="0" smtClean="0">
                <a:latin typeface="Times New Roman"/>
                <a:cs typeface="Times New Roman"/>
              </a:rPr>
              <a:t>any </a:t>
            </a:r>
            <a:r>
              <a:rPr lang="en-US" sz="2800" spc="10" dirty="0" smtClean="0">
                <a:latin typeface="Times New Roman"/>
                <a:cs typeface="Times New Roman"/>
              </a:rPr>
              <a:t>electronic </a:t>
            </a:r>
            <a:r>
              <a:rPr lang="en-US" sz="2800" spc="5" dirty="0" smtClean="0">
                <a:latin typeface="Times New Roman"/>
                <a:cs typeface="Times New Roman"/>
              </a:rPr>
              <a:t>mean to </a:t>
            </a:r>
            <a:r>
              <a:rPr lang="en-US" sz="2800" spc="10" dirty="0" smtClean="0">
                <a:latin typeface="Times New Roman"/>
                <a:cs typeface="Times New Roman"/>
              </a:rPr>
              <a:t>read  </a:t>
            </a:r>
            <a:r>
              <a:rPr lang="en-US" sz="2800" spc="5" dirty="0" smtClean="0">
                <a:latin typeface="Times New Roman"/>
                <a:cs typeface="Times New Roman"/>
              </a:rPr>
              <a:t>them.</a:t>
            </a:r>
            <a:endParaRPr lang="en-US" sz="2800" dirty="0" smtClean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79975" y="2310510"/>
            <a:ext cx="3404870" cy="3808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Soft </a:t>
            </a:r>
            <a:r>
              <a:rPr sz="2200" spc="0" dirty="0">
                <a:latin typeface="Times New Roman"/>
                <a:cs typeface="Times New Roman"/>
              </a:rPr>
              <a:t>letters are in </a:t>
            </a:r>
            <a:r>
              <a:rPr sz="2200" spc="5" dirty="0">
                <a:latin typeface="Times New Roman"/>
                <a:cs typeface="Times New Roman"/>
              </a:rPr>
              <a:t>the form  of soft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copies.</a:t>
            </a:r>
            <a:endParaRPr sz="2200">
              <a:latin typeface="Times New Roman"/>
              <a:cs typeface="Times New Roman"/>
            </a:endParaRPr>
          </a:p>
          <a:p>
            <a:pPr marL="355600" marR="16510" indent="-342900" algn="just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These </a:t>
            </a:r>
            <a:r>
              <a:rPr sz="2200" dirty="0">
                <a:latin typeface="Times New Roman"/>
                <a:cs typeface="Times New Roman"/>
              </a:rPr>
              <a:t>can </a:t>
            </a:r>
            <a:r>
              <a:rPr sz="2200" spc="5" dirty="0">
                <a:latin typeface="Times New Roman"/>
                <a:cs typeface="Times New Roman"/>
              </a:rPr>
              <a:t>either be </a:t>
            </a:r>
            <a:r>
              <a:rPr sz="2200" spc="0" dirty="0">
                <a:latin typeface="Times New Roman"/>
                <a:cs typeface="Times New Roman"/>
              </a:rPr>
              <a:t>saved  in </a:t>
            </a:r>
            <a:r>
              <a:rPr sz="2200" spc="-10" dirty="0">
                <a:latin typeface="Times New Roman"/>
                <a:cs typeface="Times New Roman"/>
              </a:rPr>
              <a:t>cd’s, </a:t>
            </a:r>
            <a:r>
              <a:rPr sz="2200" spc="5" dirty="0">
                <a:latin typeface="Times New Roman"/>
                <a:cs typeface="Times New Roman"/>
              </a:rPr>
              <a:t>hard disks or </a:t>
            </a:r>
            <a:r>
              <a:rPr sz="2200" spc="0" dirty="0">
                <a:latin typeface="Times New Roman"/>
                <a:cs typeface="Times New Roman"/>
              </a:rPr>
              <a:t>flash  </a:t>
            </a:r>
            <a:r>
              <a:rPr sz="2200" spc="5" dirty="0">
                <a:latin typeface="Times New Roman"/>
                <a:cs typeface="Times New Roman"/>
              </a:rPr>
              <a:t>drives.</a:t>
            </a:r>
            <a:endParaRPr sz="2200">
              <a:latin typeface="Times New Roman"/>
              <a:cs typeface="Times New Roman"/>
            </a:endParaRPr>
          </a:p>
          <a:p>
            <a:pPr marL="355600" marR="1007744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These </a:t>
            </a:r>
            <a:r>
              <a:rPr sz="2200" dirty="0">
                <a:latin typeface="Times New Roman"/>
                <a:cs typeface="Times New Roman"/>
              </a:rPr>
              <a:t>can </a:t>
            </a:r>
            <a:r>
              <a:rPr sz="2200" spc="0" dirty="0">
                <a:latin typeface="Times New Roman"/>
                <a:cs typeface="Times New Roman"/>
              </a:rPr>
              <a:t>also </a:t>
            </a:r>
            <a:r>
              <a:rPr sz="2200" spc="5" dirty="0">
                <a:latin typeface="Times New Roman"/>
                <a:cs typeface="Times New Roman"/>
              </a:rPr>
              <a:t>be  electronic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spc="0" dirty="0">
                <a:latin typeface="Times New Roman"/>
                <a:cs typeface="Times New Roman"/>
              </a:rPr>
              <a:t>letters.</a:t>
            </a:r>
            <a:endParaRPr sz="2200">
              <a:latin typeface="Times New Roman"/>
              <a:cs typeface="Times New Roman"/>
            </a:endParaRPr>
          </a:p>
          <a:p>
            <a:pPr marL="355600" marR="239395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Soft copy letters need  electronic </a:t>
            </a:r>
            <a:r>
              <a:rPr sz="2200" spc="0" dirty="0">
                <a:latin typeface="Times New Roman"/>
                <a:cs typeface="Times New Roman"/>
              </a:rPr>
              <a:t>means to read  them.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9600" y="1828800"/>
            <a:ext cx="749300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41570" algn="l"/>
              </a:tabLst>
            </a:pPr>
            <a:r>
              <a:rPr sz="2600" b="1" i="1" dirty="0">
                <a:latin typeface="Times New Roman"/>
                <a:cs typeface="Times New Roman"/>
              </a:rPr>
              <a:t>Hard</a:t>
            </a:r>
            <a:r>
              <a:rPr sz="2600" b="1" i="1" spc="-5" dirty="0">
                <a:latin typeface="Times New Roman"/>
                <a:cs typeface="Times New Roman"/>
              </a:rPr>
              <a:t> Letter</a:t>
            </a:r>
            <a:r>
              <a:rPr sz="2600" b="1" i="1" spc="-50" dirty="0">
                <a:latin typeface="Times New Roman"/>
                <a:cs typeface="Times New Roman"/>
              </a:rPr>
              <a:t> </a:t>
            </a:r>
            <a:r>
              <a:rPr sz="2600" b="1" i="1" spc="-30" dirty="0">
                <a:latin typeface="Times New Roman"/>
                <a:cs typeface="Times New Roman"/>
              </a:rPr>
              <a:t>Writing	</a:t>
            </a:r>
            <a:r>
              <a:rPr sz="2600" b="1" i="1" dirty="0">
                <a:latin typeface="Times New Roman"/>
                <a:cs typeface="Times New Roman"/>
              </a:rPr>
              <a:t>Soft </a:t>
            </a:r>
            <a:r>
              <a:rPr sz="2600" b="1" i="1" spc="-5" dirty="0">
                <a:latin typeface="Times New Roman"/>
                <a:cs typeface="Times New Roman"/>
              </a:rPr>
              <a:t>Letter</a:t>
            </a:r>
            <a:r>
              <a:rPr sz="2600" b="1" i="1" spc="-120" dirty="0">
                <a:latin typeface="Times New Roman"/>
                <a:cs typeface="Times New Roman"/>
              </a:rPr>
              <a:t> </a:t>
            </a:r>
            <a:r>
              <a:rPr sz="2600" b="1" i="1" spc="-30" dirty="0">
                <a:latin typeface="Times New Roman"/>
                <a:cs typeface="Times New Roman"/>
              </a:rPr>
              <a:t>Writing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14450" y="247599"/>
            <a:ext cx="691388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Difference </a:t>
            </a:r>
            <a:r>
              <a:rPr dirty="0"/>
              <a:t>Between </a:t>
            </a:r>
            <a:r>
              <a:rPr spc="-5" dirty="0"/>
              <a:t>Letter </a:t>
            </a:r>
            <a:r>
              <a:rPr dirty="0"/>
              <a:t>And</a:t>
            </a:r>
            <a:r>
              <a:rPr spc="-165" dirty="0"/>
              <a:t> </a:t>
            </a:r>
            <a:r>
              <a:rPr spc="-5" dirty="0"/>
              <a:t>Application: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spc="15" dirty="0"/>
              <a:t>Letter</a:t>
            </a:r>
          </a:p>
          <a:p>
            <a:pPr marL="355600" marR="165100" indent="-342900">
              <a:lnSpc>
                <a:spcPct val="100000"/>
              </a:lnSpc>
              <a:spcBef>
                <a:spcPts val="1010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b="0" i="0" u="none" spc="-5" dirty="0">
                <a:latin typeface="Times New Roman"/>
                <a:cs typeface="Times New Roman"/>
              </a:rPr>
              <a:t>A </a:t>
            </a:r>
            <a:r>
              <a:rPr sz="2200" b="0" i="0" u="none" spc="0" dirty="0">
                <a:latin typeface="Times New Roman"/>
                <a:cs typeface="Times New Roman"/>
              </a:rPr>
              <a:t>letter </a:t>
            </a:r>
            <a:r>
              <a:rPr sz="2200" b="0" i="0" u="none" spc="10" dirty="0">
                <a:latin typeface="Times New Roman"/>
                <a:cs typeface="Times New Roman"/>
              </a:rPr>
              <a:t>you </a:t>
            </a:r>
            <a:r>
              <a:rPr sz="2200" b="0" i="0" u="none" spc="0" dirty="0">
                <a:latin typeface="Times New Roman"/>
                <a:cs typeface="Times New Roman"/>
              </a:rPr>
              <a:t>write </a:t>
            </a:r>
            <a:r>
              <a:rPr sz="2200" b="0" i="0" u="none" spc="5" dirty="0">
                <a:latin typeface="Times New Roman"/>
                <a:cs typeface="Times New Roman"/>
              </a:rPr>
              <a:t>because  </a:t>
            </a:r>
            <a:r>
              <a:rPr sz="2200" b="0" i="0" u="none" spc="10" dirty="0">
                <a:latin typeface="Times New Roman"/>
                <a:cs typeface="Times New Roman"/>
              </a:rPr>
              <a:t>you </a:t>
            </a:r>
            <a:r>
              <a:rPr sz="2200" b="0" i="0" u="none" spc="0" dirty="0">
                <a:latin typeface="Times New Roman"/>
                <a:cs typeface="Times New Roman"/>
              </a:rPr>
              <a:t>are </a:t>
            </a:r>
            <a:r>
              <a:rPr sz="2200" b="0" i="0" u="none" spc="10" dirty="0">
                <a:latin typeface="Times New Roman"/>
                <a:cs typeface="Times New Roman"/>
              </a:rPr>
              <a:t>replying </a:t>
            </a:r>
            <a:r>
              <a:rPr sz="2200" b="0" i="0" u="none" spc="0" dirty="0">
                <a:latin typeface="Times New Roman"/>
                <a:cs typeface="Times New Roman"/>
              </a:rPr>
              <a:t>to  </a:t>
            </a:r>
            <a:r>
              <a:rPr sz="2200" b="0" i="0" u="none" spc="5" dirty="0">
                <a:latin typeface="Times New Roman"/>
                <a:cs typeface="Times New Roman"/>
              </a:rPr>
              <a:t>someone or letting  someone </a:t>
            </a:r>
            <a:r>
              <a:rPr sz="2200" b="0" i="0" u="none" spc="10" dirty="0">
                <a:latin typeface="Times New Roman"/>
                <a:cs typeface="Times New Roman"/>
              </a:rPr>
              <a:t>know </a:t>
            </a:r>
            <a:r>
              <a:rPr sz="2200" b="0" i="0" u="none" spc="5" dirty="0">
                <a:latin typeface="Times New Roman"/>
                <a:cs typeface="Times New Roman"/>
              </a:rPr>
              <a:t>what </a:t>
            </a:r>
            <a:r>
              <a:rPr sz="2200" b="0" i="0" u="none" spc="0" dirty="0">
                <a:latin typeface="Times New Roman"/>
                <a:cs typeface="Times New Roman"/>
              </a:rPr>
              <a:t>is  </a:t>
            </a:r>
            <a:r>
              <a:rPr sz="2200" b="0" i="0" u="none" spc="10" dirty="0">
                <a:latin typeface="Times New Roman"/>
                <a:cs typeface="Times New Roman"/>
              </a:rPr>
              <a:t>happening.</a:t>
            </a:r>
            <a:endParaRPr sz="2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b="0" i="0" u="none" spc="0" dirty="0">
                <a:latin typeface="Times New Roman"/>
                <a:cs typeface="Times New Roman"/>
              </a:rPr>
              <a:t>In </a:t>
            </a:r>
            <a:r>
              <a:rPr sz="2200" b="0" i="0" u="none" spc="5" dirty="0">
                <a:latin typeface="Times New Roman"/>
                <a:cs typeface="Times New Roman"/>
              </a:rPr>
              <a:t>formal </a:t>
            </a:r>
            <a:r>
              <a:rPr sz="2200" b="0" i="0" u="none" spc="0" dirty="0">
                <a:latin typeface="Times New Roman"/>
                <a:cs typeface="Times New Roman"/>
              </a:rPr>
              <a:t>letter </a:t>
            </a:r>
            <a:r>
              <a:rPr sz="2200" b="0" i="0" u="none" spc="10" dirty="0">
                <a:latin typeface="Times New Roman"/>
                <a:cs typeface="Times New Roman"/>
              </a:rPr>
              <a:t>you </a:t>
            </a:r>
            <a:r>
              <a:rPr sz="2200" b="0" i="0" u="none" spc="5" dirty="0">
                <a:latin typeface="Times New Roman"/>
                <a:cs typeface="Times New Roman"/>
              </a:rPr>
              <a:t>have </a:t>
            </a:r>
            <a:r>
              <a:rPr sz="2200" b="0" i="0" u="none" spc="0" dirty="0">
                <a:latin typeface="Times New Roman"/>
                <a:cs typeface="Times New Roman"/>
              </a:rPr>
              <a:t>to  </a:t>
            </a:r>
            <a:r>
              <a:rPr sz="2200" b="0" i="0" u="none" spc="5" dirty="0">
                <a:latin typeface="Times New Roman"/>
                <a:cs typeface="Times New Roman"/>
              </a:rPr>
              <a:t>mention the</a:t>
            </a:r>
            <a:r>
              <a:rPr sz="2200" b="0" i="0" u="none" spc="165" dirty="0">
                <a:latin typeface="Times New Roman"/>
                <a:cs typeface="Times New Roman"/>
              </a:rPr>
              <a:t> </a:t>
            </a:r>
            <a:r>
              <a:rPr sz="2200" b="0" i="0" u="none" spc="5" dirty="0">
                <a:latin typeface="Times New Roman"/>
                <a:cs typeface="Times New Roman"/>
              </a:rPr>
              <a:t>subject</a:t>
            </a:r>
            <a:endParaRPr sz="2200">
              <a:latin typeface="Times New Roman"/>
              <a:cs typeface="Times New Roman"/>
            </a:endParaRPr>
          </a:p>
          <a:p>
            <a:pPr marL="355600" marR="447675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b="0" i="0" u="none" dirty="0">
                <a:latin typeface="Times New Roman"/>
                <a:cs typeface="Times New Roman"/>
              </a:rPr>
              <a:t>Writing </a:t>
            </a:r>
            <a:r>
              <a:rPr sz="2200" b="0" i="0" u="none" spc="-5" dirty="0">
                <a:latin typeface="Times New Roman"/>
                <a:cs typeface="Times New Roman"/>
              </a:rPr>
              <a:t>a </a:t>
            </a:r>
            <a:r>
              <a:rPr sz="2200" b="0" i="0" u="none" spc="5" dirty="0">
                <a:latin typeface="Times New Roman"/>
                <a:cs typeface="Times New Roman"/>
              </a:rPr>
              <a:t>letter </a:t>
            </a:r>
            <a:r>
              <a:rPr sz="2200" b="0" i="0" u="none" spc="10" dirty="0">
                <a:latin typeface="Times New Roman"/>
                <a:cs typeface="Times New Roman"/>
              </a:rPr>
              <a:t>you </a:t>
            </a:r>
            <a:r>
              <a:rPr sz="2200" b="0" i="0" u="none" spc="0" dirty="0">
                <a:latin typeface="Times New Roman"/>
                <a:cs typeface="Times New Roman"/>
              </a:rPr>
              <a:t>can  </a:t>
            </a:r>
            <a:r>
              <a:rPr sz="2200" b="0" i="0" u="none" spc="5" dirty="0">
                <a:latin typeface="Times New Roman"/>
                <a:cs typeface="Times New Roman"/>
              </a:rPr>
              <a:t>explain </a:t>
            </a:r>
            <a:r>
              <a:rPr sz="2200" b="0" i="0" u="none" spc="10" dirty="0">
                <a:latin typeface="Times New Roman"/>
                <a:cs typeface="Times New Roman"/>
              </a:rPr>
              <a:t>your purpose </a:t>
            </a:r>
            <a:r>
              <a:rPr sz="2200" b="0" i="0" u="none" spc="0" dirty="0">
                <a:latin typeface="Times New Roman"/>
                <a:cs typeface="Times New Roman"/>
              </a:rPr>
              <a:t>in  more </a:t>
            </a:r>
            <a:r>
              <a:rPr sz="2200" b="0" i="0" u="none" spc="5" dirty="0">
                <a:latin typeface="Times New Roman"/>
                <a:cs typeface="Times New Roman"/>
              </a:rPr>
              <a:t>than one or </a:t>
            </a:r>
            <a:r>
              <a:rPr sz="2200" b="0" i="0" u="none" spc="0" dirty="0">
                <a:latin typeface="Times New Roman"/>
                <a:cs typeface="Times New Roman"/>
              </a:rPr>
              <a:t>two  </a:t>
            </a:r>
            <a:r>
              <a:rPr sz="2200" b="0" i="0" u="none" spc="5" dirty="0">
                <a:latin typeface="Times New Roman"/>
                <a:cs typeface="Times New Roman"/>
              </a:rPr>
              <a:t>paragraphs.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79975" y="1555646"/>
            <a:ext cx="3522979" cy="3337560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sz="2600" b="1" i="1" spc="15" dirty="0">
                <a:latin typeface="Times New Roman"/>
                <a:cs typeface="Times New Roman"/>
              </a:rPr>
              <a:t>Application</a:t>
            </a:r>
            <a:endParaRPr sz="26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010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dirty="0">
                <a:latin typeface="Times New Roman"/>
                <a:cs typeface="Times New Roman"/>
              </a:rPr>
              <a:t>An </a:t>
            </a:r>
            <a:r>
              <a:rPr sz="2200" spc="5" dirty="0">
                <a:latin typeface="Times New Roman"/>
                <a:cs typeface="Times New Roman"/>
              </a:rPr>
              <a:t>application </a:t>
            </a:r>
            <a:r>
              <a:rPr sz="2200" spc="0" dirty="0">
                <a:latin typeface="Times New Roman"/>
                <a:cs typeface="Times New Roman"/>
              </a:rPr>
              <a:t>is written to  </a:t>
            </a:r>
            <a:r>
              <a:rPr sz="2200" spc="5" dirty="0">
                <a:latin typeface="Times New Roman"/>
                <a:cs typeface="Times New Roman"/>
              </a:rPr>
              <a:t>apply for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something.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Application </a:t>
            </a:r>
            <a:r>
              <a:rPr sz="2200" spc="0" dirty="0">
                <a:latin typeface="Times New Roman"/>
                <a:cs typeface="Times New Roman"/>
              </a:rPr>
              <a:t>is </a:t>
            </a:r>
            <a:r>
              <a:rPr sz="2200" spc="5" dirty="0">
                <a:latin typeface="Times New Roman"/>
                <a:cs typeface="Times New Roman"/>
              </a:rPr>
              <a:t>not having</a:t>
            </a:r>
            <a:r>
              <a:rPr sz="2200" spc="35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a</a:t>
            </a:r>
            <a:endParaRPr sz="2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2200" spc="5" dirty="0">
                <a:latin typeface="Times New Roman"/>
                <a:cs typeface="Times New Roman"/>
              </a:rPr>
              <a:t>subject.</a:t>
            </a:r>
            <a:endParaRPr sz="2200">
              <a:latin typeface="Times New Roman"/>
              <a:cs typeface="Times New Roman"/>
            </a:endParaRPr>
          </a:p>
          <a:p>
            <a:pPr marL="355600" marR="53975" indent="-342900">
              <a:lnSpc>
                <a:spcPct val="100000"/>
              </a:lnSpc>
              <a:spcBef>
                <a:spcPts val="1130"/>
              </a:spcBef>
              <a:buClr>
                <a:srgbClr val="E9E4DC"/>
              </a:buClr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While writing </a:t>
            </a:r>
            <a:r>
              <a:rPr sz="2200" dirty="0">
                <a:latin typeface="Times New Roman"/>
                <a:cs typeface="Times New Roman"/>
              </a:rPr>
              <a:t>an  </a:t>
            </a:r>
            <a:r>
              <a:rPr sz="2200" spc="5" dirty="0">
                <a:latin typeface="Times New Roman"/>
                <a:cs typeface="Times New Roman"/>
              </a:rPr>
              <a:t>application </a:t>
            </a:r>
            <a:r>
              <a:rPr sz="2200" spc="10" dirty="0">
                <a:latin typeface="Times New Roman"/>
                <a:cs typeface="Times New Roman"/>
              </a:rPr>
              <a:t>you </a:t>
            </a:r>
            <a:r>
              <a:rPr sz="2200" spc="5" dirty="0">
                <a:latin typeface="Times New Roman"/>
                <a:cs typeface="Times New Roman"/>
              </a:rPr>
              <a:t>summarize  </a:t>
            </a:r>
            <a:r>
              <a:rPr sz="2200" spc="10" dirty="0">
                <a:latin typeface="Times New Roman"/>
                <a:cs typeface="Times New Roman"/>
              </a:rPr>
              <a:t>your</a:t>
            </a:r>
            <a:r>
              <a:rPr sz="2200" spc="50" dirty="0">
                <a:latin typeface="Times New Roman"/>
                <a:cs typeface="Times New Roman"/>
              </a:rPr>
              <a:t> </a:t>
            </a:r>
            <a:r>
              <a:rPr sz="2200" spc="10" dirty="0">
                <a:latin typeface="Times New Roman"/>
                <a:cs typeface="Times New Roman"/>
              </a:rPr>
              <a:t>purpose.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7800" y="304800"/>
            <a:ext cx="5619801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b="0" i="0" u="none" spc="-5" dirty="0">
                <a:latin typeface="Times New Roman"/>
                <a:cs typeface="Times New Roman"/>
              </a:rPr>
              <a:t>Content</a:t>
            </a:r>
            <a:r>
              <a:rPr sz="7200" b="0" i="0" u="none" spc="-20" dirty="0">
                <a:latin typeface="Times New Roman"/>
                <a:cs typeface="Times New Roman"/>
              </a:rPr>
              <a:t>s</a:t>
            </a:r>
            <a:r>
              <a:rPr sz="7200" b="0" i="0" u="none" spc="-5" dirty="0">
                <a:latin typeface="Times New Roman"/>
                <a:cs typeface="Times New Roman"/>
              </a:rPr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9999" y="1600200"/>
            <a:ext cx="8744001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35" dirty="0">
                <a:latin typeface="Times New Roman"/>
                <a:cs typeface="Times New Roman"/>
              </a:rPr>
              <a:t>Topics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smtClean="0">
                <a:latin typeface="Times New Roman"/>
                <a:cs typeface="Times New Roman"/>
              </a:rPr>
              <a:t>Letter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30" dirty="0">
                <a:latin typeface="Times New Roman"/>
                <a:cs typeface="Times New Roman"/>
              </a:rPr>
              <a:t>Types </a:t>
            </a:r>
            <a:r>
              <a:rPr sz="3200" dirty="0">
                <a:latin typeface="Times New Roman"/>
                <a:cs typeface="Times New Roman"/>
              </a:rPr>
              <a:t>of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letters</a:t>
            </a:r>
            <a:endParaRPr sz="3200">
              <a:latin typeface="Times New Roman"/>
              <a:cs typeface="Times New Roman"/>
            </a:endParaRPr>
          </a:p>
          <a:p>
            <a:pPr marL="12700" marR="1128395">
              <a:lnSpc>
                <a:spcPct val="100000"/>
              </a:lnSpc>
              <a:spcBef>
                <a:spcPts val="5"/>
              </a:spcBef>
            </a:pPr>
            <a:r>
              <a:rPr sz="3200" spc="-30" dirty="0">
                <a:latin typeface="Times New Roman"/>
                <a:cs typeface="Times New Roman"/>
              </a:rPr>
              <a:t>Types </a:t>
            </a:r>
            <a:r>
              <a:rPr sz="3200" dirty="0">
                <a:latin typeface="Times New Roman"/>
                <a:cs typeface="Times New Roman"/>
              </a:rPr>
              <a:t>of </a:t>
            </a:r>
            <a:r>
              <a:rPr sz="3200" spc="-5" dirty="0">
                <a:latin typeface="Times New Roman"/>
                <a:cs typeface="Times New Roman"/>
              </a:rPr>
              <a:t>formal </a:t>
            </a:r>
            <a:r>
              <a:rPr sz="3200" dirty="0">
                <a:latin typeface="Times New Roman"/>
                <a:cs typeface="Times New Roman"/>
              </a:rPr>
              <a:t>and </a:t>
            </a:r>
            <a:r>
              <a:rPr sz="3200" spc="-5" dirty="0">
                <a:latin typeface="Times New Roman"/>
                <a:cs typeface="Times New Roman"/>
              </a:rPr>
              <a:t>informal letter  Styles </a:t>
            </a:r>
            <a:r>
              <a:rPr sz="3200" dirty="0">
                <a:latin typeface="Times New Roman"/>
                <a:cs typeface="Times New Roman"/>
              </a:rPr>
              <a:t>of </a:t>
            </a:r>
            <a:r>
              <a:rPr sz="3200" spc="-5" dirty="0">
                <a:latin typeface="Times New Roman"/>
                <a:cs typeface="Times New Roman"/>
              </a:rPr>
              <a:t>letter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writing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Parts of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letters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Examples </a:t>
            </a:r>
            <a:r>
              <a:rPr sz="3200" dirty="0">
                <a:latin typeface="Times New Roman"/>
                <a:cs typeface="Times New Roman"/>
              </a:rPr>
              <a:t>and </a:t>
            </a:r>
            <a:r>
              <a:rPr sz="3200" spc="-5" dirty="0">
                <a:latin typeface="Times New Roman"/>
                <a:cs typeface="Times New Roman"/>
              </a:rPr>
              <a:t>samples </a:t>
            </a:r>
            <a:r>
              <a:rPr sz="3200" dirty="0">
                <a:latin typeface="Times New Roman"/>
                <a:cs typeface="Times New Roman"/>
              </a:rPr>
              <a:t>of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letters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Difference </a:t>
            </a:r>
            <a:r>
              <a:rPr sz="3200" dirty="0">
                <a:latin typeface="Times New Roman"/>
                <a:cs typeface="Times New Roman"/>
              </a:rPr>
              <a:t>between Hard &amp; Soft </a:t>
            </a:r>
            <a:r>
              <a:rPr sz="3200" spc="-5" dirty="0">
                <a:latin typeface="Times New Roman"/>
                <a:cs typeface="Times New Roman"/>
              </a:rPr>
              <a:t>letter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writing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Difference </a:t>
            </a:r>
            <a:r>
              <a:rPr sz="3200" dirty="0">
                <a:latin typeface="Times New Roman"/>
                <a:cs typeface="Times New Roman"/>
              </a:rPr>
              <a:t>between </a:t>
            </a:r>
            <a:r>
              <a:rPr sz="3200" spc="-5" dirty="0">
                <a:latin typeface="Times New Roman"/>
                <a:cs typeface="Times New Roman"/>
              </a:rPr>
              <a:t>letter </a:t>
            </a:r>
            <a:r>
              <a:rPr sz="3200" dirty="0">
                <a:latin typeface="Times New Roman"/>
                <a:cs typeface="Times New Roman"/>
              </a:rPr>
              <a:t>and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application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96939" y="2417191"/>
            <a:ext cx="677545" cy="3105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Pa</a:t>
            </a:r>
            <a:r>
              <a:rPr sz="20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g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e#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04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06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08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09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4191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" dirty="0"/>
              <a:t>APPLICATION</a:t>
            </a:r>
          </a:p>
        </p:txBody>
      </p:sp>
      <p:sp>
        <p:nvSpPr>
          <p:cNvPr id="4" name="object 4"/>
          <p:cNvSpPr/>
          <p:nvPr/>
        </p:nvSpPr>
        <p:spPr>
          <a:xfrm>
            <a:off x="2209800" y="1524000"/>
            <a:ext cx="4495800" cy="5096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67027" y="228600"/>
            <a:ext cx="5844539" cy="59237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304800"/>
            <a:ext cx="3274061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u="none" spc="25" dirty="0">
                <a:latin typeface="Arial" pitchFamily="34" charset="0"/>
                <a:cs typeface="Arial" pitchFamily="34" charset="0"/>
              </a:rPr>
              <a:t>LETTERS</a:t>
            </a:r>
            <a:endParaRPr sz="5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57600" y="762000"/>
            <a:ext cx="5334000" cy="2427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7931" y="2084831"/>
            <a:ext cx="2982467" cy="3581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43400" y="3505200"/>
            <a:ext cx="1534668" cy="236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86600" y="3532632"/>
            <a:ext cx="1554479" cy="23073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939" y="880617"/>
            <a:ext cx="17354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i="0" spc="30" dirty="0">
                <a:latin typeface="Times New Roman"/>
                <a:cs typeface="Times New Roman"/>
              </a:rPr>
              <a:t>LETTER: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776425"/>
            <a:ext cx="8987790" cy="24230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299720" algn="l"/>
                <a:tab pos="3574415" algn="l"/>
              </a:tabLst>
            </a:pPr>
            <a:r>
              <a:rPr sz="2200" spc="-5" dirty="0">
                <a:latin typeface="Times New Roman"/>
                <a:cs typeface="Times New Roman"/>
              </a:rPr>
              <a:t>A letter is a written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or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typed	</a:t>
            </a:r>
            <a:r>
              <a:rPr sz="2200" spc="-10" dirty="0">
                <a:latin typeface="Times New Roman"/>
                <a:cs typeface="Times New Roman"/>
              </a:rPr>
              <a:t>message </a:t>
            </a:r>
            <a:r>
              <a:rPr sz="2200" spc="-5" dirty="0">
                <a:latin typeface="Times New Roman"/>
                <a:cs typeface="Times New Roman"/>
              </a:rPr>
              <a:t>from one person to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another.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FFFF"/>
              </a:buClr>
              <a:buFont typeface="Wingdings"/>
              <a:buChar char=""/>
            </a:pPr>
            <a:endParaRPr sz="2250">
              <a:latin typeface="Times New Roman"/>
              <a:cs typeface="Times New Roman"/>
            </a:endParaRPr>
          </a:p>
          <a:p>
            <a:pPr marL="299085" marR="5080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2200" spc="-15" dirty="0">
                <a:latin typeface="Times New Roman"/>
                <a:cs typeface="Times New Roman"/>
              </a:rPr>
              <a:t>Historically, </a:t>
            </a:r>
            <a:r>
              <a:rPr sz="2200" spc="-5" dirty="0">
                <a:latin typeface="Times New Roman"/>
                <a:cs typeface="Times New Roman"/>
              </a:rPr>
              <a:t>letters were the </a:t>
            </a:r>
            <a:r>
              <a:rPr sz="2200" spc="-10" dirty="0">
                <a:latin typeface="Times New Roman"/>
                <a:cs typeface="Times New Roman"/>
              </a:rPr>
              <a:t>only </a:t>
            </a:r>
            <a:r>
              <a:rPr sz="2200" spc="-5" dirty="0">
                <a:latin typeface="Times New Roman"/>
                <a:cs typeface="Times New Roman"/>
              </a:rPr>
              <a:t>reliable means of communications between  two persons at </a:t>
            </a:r>
            <a:r>
              <a:rPr sz="2200" spc="-10" dirty="0">
                <a:latin typeface="Times New Roman"/>
                <a:cs typeface="Times New Roman"/>
              </a:rPr>
              <a:t>different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locations.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FFFFFF"/>
              </a:buClr>
              <a:buFont typeface="Wingdings"/>
              <a:buChar char=""/>
            </a:pPr>
            <a:endParaRPr sz="22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2200" spc="-5" dirty="0">
                <a:latin typeface="Times New Roman"/>
                <a:cs typeface="Times New Roman"/>
              </a:rPr>
              <a:t>The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role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in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communication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has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changed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significantly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since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the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19</a:t>
            </a:r>
            <a:r>
              <a:rPr sz="2175" baseline="24904" dirty="0">
                <a:latin typeface="Times New Roman"/>
                <a:cs typeface="Times New Roman"/>
              </a:rPr>
              <a:t>th</a:t>
            </a:r>
            <a:endParaRPr sz="2175" baseline="24904">
              <a:latin typeface="Times New Roman"/>
              <a:cs typeface="Times New Roman"/>
            </a:endParaRPr>
          </a:p>
          <a:p>
            <a:pPr marL="299085">
              <a:lnSpc>
                <a:spcPct val="100000"/>
              </a:lnSpc>
            </a:pPr>
            <a:r>
              <a:rPr sz="2200" spc="-20" dirty="0">
                <a:latin typeface="Times New Roman"/>
                <a:cs typeface="Times New Roman"/>
              </a:rPr>
              <a:t>century.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57400" y="609600"/>
            <a:ext cx="1600200" cy="9250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5838" y="172923"/>
            <a:ext cx="4191762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Types </a:t>
            </a:r>
            <a:r>
              <a:rPr dirty="0"/>
              <a:t>Of</a:t>
            </a:r>
            <a:r>
              <a:rPr spc="-65" dirty="0"/>
              <a:t> </a:t>
            </a:r>
            <a:r>
              <a:rPr spc="-5" dirty="0"/>
              <a:t>Letters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842" y="730376"/>
            <a:ext cx="8987790" cy="600356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Times New Roman"/>
                <a:cs typeface="Times New Roman"/>
              </a:rPr>
              <a:t>There are two basic </a:t>
            </a:r>
            <a:r>
              <a:rPr sz="2200" dirty="0">
                <a:latin typeface="Times New Roman"/>
                <a:cs typeface="Times New Roman"/>
              </a:rPr>
              <a:t>types </a:t>
            </a:r>
            <a:r>
              <a:rPr sz="2200" spc="-5" dirty="0">
                <a:latin typeface="Times New Roman"/>
                <a:cs typeface="Times New Roman"/>
              </a:rPr>
              <a:t>of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50">
              <a:latin typeface="Times New Roman"/>
              <a:cs typeface="Times New Roman"/>
            </a:endParaRPr>
          </a:p>
          <a:p>
            <a:pPr marL="374015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74015" algn="l"/>
                <a:tab pos="374650" algn="l"/>
              </a:tabLst>
            </a:pPr>
            <a:r>
              <a:rPr sz="2200" spc="-10" dirty="0">
                <a:latin typeface="Times New Roman"/>
                <a:cs typeface="Times New Roman"/>
              </a:rPr>
              <a:t>Formal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</a:t>
            </a:r>
            <a:endParaRPr sz="2200">
              <a:latin typeface="Times New Roman"/>
              <a:cs typeface="Times New Roman"/>
            </a:endParaRPr>
          </a:p>
          <a:p>
            <a:pPr marL="374015" indent="-342900">
              <a:lnSpc>
                <a:spcPct val="100000"/>
              </a:lnSpc>
              <a:buAutoNum type="arabicPeriod"/>
              <a:tabLst>
                <a:tab pos="374015" algn="l"/>
                <a:tab pos="374650" algn="l"/>
              </a:tabLst>
            </a:pPr>
            <a:r>
              <a:rPr sz="2200" spc="-5" dirty="0">
                <a:latin typeface="Times New Roman"/>
                <a:cs typeface="Times New Roman"/>
              </a:rPr>
              <a:t>Informal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b="1" i="1" dirty="0">
                <a:latin typeface="Times New Roman"/>
                <a:cs typeface="Times New Roman"/>
              </a:rPr>
              <a:t>Formal</a:t>
            </a:r>
            <a:r>
              <a:rPr sz="2600" b="1" i="1" spc="-20" dirty="0">
                <a:latin typeface="Times New Roman"/>
                <a:cs typeface="Times New Roman"/>
              </a:rPr>
              <a:t> </a:t>
            </a:r>
            <a:r>
              <a:rPr sz="2600" b="1" i="1" spc="-5" dirty="0">
                <a:latin typeface="Times New Roman"/>
                <a:cs typeface="Times New Roman"/>
              </a:rPr>
              <a:t>Letters:</a:t>
            </a:r>
            <a:endParaRPr sz="2600">
              <a:latin typeface="Times New Roman"/>
              <a:cs typeface="Times New Roman"/>
            </a:endParaRPr>
          </a:p>
          <a:p>
            <a:pPr marL="12700" marR="6985" indent="914400" algn="just">
              <a:lnSpc>
                <a:spcPct val="100000"/>
              </a:lnSpc>
              <a:spcBef>
                <a:spcPts val="10"/>
              </a:spcBef>
            </a:pPr>
            <a:r>
              <a:rPr sz="2200" spc="-5" dirty="0">
                <a:latin typeface="Times New Roman"/>
                <a:cs typeface="Times New Roman"/>
              </a:rPr>
              <a:t>A formal letter is a letter written to a business, a college, or </a:t>
            </a:r>
            <a:r>
              <a:rPr sz="2200" spc="-10" dirty="0">
                <a:latin typeface="Times New Roman"/>
                <a:cs typeface="Times New Roman"/>
              </a:rPr>
              <a:t>any  </a:t>
            </a:r>
            <a:r>
              <a:rPr sz="2200" spc="-5" dirty="0">
                <a:latin typeface="Times New Roman"/>
                <a:cs typeface="Times New Roman"/>
              </a:rPr>
              <a:t>professional that are not considered friends or </a:t>
            </a:r>
            <a:r>
              <a:rPr sz="2200" spc="-25" dirty="0">
                <a:latin typeface="Times New Roman"/>
                <a:cs typeface="Times New Roman"/>
              </a:rPr>
              <a:t>family. </a:t>
            </a:r>
            <a:r>
              <a:rPr sz="2200" spc="-5" dirty="0">
                <a:latin typeface="Times New Roman"/>
                <a:cs typeface="Times New Roman"/>
              </a:rPr>
              <a:t>These are also called  official</a:t>
            </a:r>
            <a:r>
              <a:rPr sz="220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b="1" i="1" dirty="0">
                <a:latin typeface="Times New Roman"/>
                <a:cs typeface="Times New Roman"/>
              </a:rPr>
              <a:t>Informal</a:t>
            </a:r>
            <a:r>
              <a:rPr sz="2600" b="1" i="1" spc="-20" dirty="0">
                <a:latin typeface="Times New Roman"/>
                <a:cs typeface="Times New Roman"/>
              </a:rPr>
              <a:t> </a:t>
            </a:r>
            <a:r>
              <a:rPr sz="2600" b="1" i="1" spc="-5" dirty="0">
                <a:latin typeface="Times New Roman"/>
                <a:cs typeface="Times New Roman"/>
              </a:rPr>
              <a:t>Letters:</a:t>
            </a:r>
            <a:endParaRPr sz="26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15"/>
              </a:spcBef>
            </a:pPr>
            <a:r>
              <a:rPr sz="2200" spc="-10" dirty="0">
                <a:latin typeface="Times New Roman"/>
                <a:cs typeface="Times New Roman"/>
              </a:rPr>
              <a:t>An </a:t>
            </a:r>
            <a:r>
              <a:rPr sz="2200" spc="-5" dirty="0">
                <a:latin typeface="Times New Roman"/>
                <a:cs typeface="Times New Roman"/>
              </a:rPr>
              <a:t>informal letter is a letter written to a friend or </a:t>
            </a:r>
            <a:r>
              <a:rPr sz="2200" spc="-20" dirty="0">
                <a:latin typeface="Times New Roman"/>
                <a:cs typeface="Times New Roman"/>
              </a:rPr>
              <a:t>family. </a:t>
            </a:r>
            <a:r>
              <a:rPr sz="2200" spc="-5" dirty="0">
                <a:latin typeface="Times New Roman"/>
                <a:cs typeface="Times New Roman"/>
              </a:rPr>
              <a:t>These are</a:t>
            </a:r>
            <a:r>
              <a:rPr sz="2200" spc="47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also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spc="-5" dirty="0">
                <a:latin typeface="Times New Roman"/>
                <a:cs typeface="Times New Roman"/>
              </a:rPr>
              <a:t>known as personal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letters.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315210" algn="l"/>
              </a:tabLst>
            </a:pPr>
            <a:r>
              <a:rPr sz="2600" b="1" i="1" spc="-5" dirty="0">
                <a:latin typeface="Times New Roman"/>
                <a:cs typeface="Times New Roman"/>
              </a:rPr>
              <a:t>Electronic</a:t>
            </a:r>
            <a:r>
              <a:rPr sz="2600" b="1" i="1" spc="0" dirty="0">
                <a:latin typeface="Times New Roman"/>
                <a:cs typeface="Times New Roman"/>
              </a:rPr>
              <a:t> </a:t>
            </a:r>
            <a:r>
              <a:rPr sz="2600" b="1" i="1" dirty="0">
                <a:latin typeface="Times New Roman"/>
                <a:cs typeface="Times New Roman"/>
              </a:rPr>
              <a:t>Mail	(email):</a:t>
            </a:r>
            <a:endParaRPr sz="2600">
              <a:latin typeface="Times New Roman"/>
              <a:cs typeface="Times New Roman"/>
            </a:endParaRPr>
          </a:p>
          <a:p>
            <a:pPr marL="12700" marR="8255" indent="914400" algn="just">
              <a:lnSpc>
                <a:spcPct val="100000"/>
              </a:lnSpc>
              <a:spcBef>
                <a:spcPts val="15"/>
              </a:spcBef>
            </a:pPr>
            <a:r>
              <a:rPr sz="2200" spc="-5" dirty="0">
                <a:latin typeface="Times New Roman"/>
                <a:cs typeface="Times New Roman"/>
              </a:rPr>
              <a:t>Messages distributed </a:t>
            </a:r>
            <a:r>
              <a:rPr sz="2200" spc="-10" dirty="0">
                <a:latin typeface="Times New Roman"/>
                <a:cs typeface="Times New Roman"/>
              </a:rPr>
              <a:t>by </a:t>
            </a:r>
            <a:r>
              <a:rPr sz="2200" spc="-5" dirty="0">
                <a:latin typeface="Times New Roman"/>
                <a:cs typeface="Times New Roman"/>
              </a:rPr>
              <a:t>electronic means </a:t>
            </a:r>
            <a:r>
              <a:rPr sz="2200" dirty="0">
                <a:latin typeface="Times New Roman"/>
                <a:cs typeface="Times New Roman"/>
              </a:rPr>
              <a:t>from </a:t>
            </a:r>
            <a:r>
              <a:rPr sz="2200" spc="-5" dirty="0">
                <a:latin typeface="Times New Roman"/>
                <a:cs typeface="Times New Roman"/>
              </a:rPr>
              <a:t>one computer user to  one or </a:t>
            </a:r>
            <a:r>
              <a:rPr sz="2200" spc="-10" dirty="0">
                <a:latin typeface="Times New Roman"/>
                <a:cs typeface="Times New Roman"/>
              </a:rPr>
              <a:t>more </a:t>
            </a:r>
            <a:r>
              <a:rPr sz="2200" spc="-5" dirty="0">
                <a:latin typeface="Times New Roman"/>
                <a:cs typeface="Times New Roman"/>
              </a:rPr>
              <a:t>recipients via a</a:t>
            </a:r>
            <a:r>
              <a:rPr sz="2200" spc="5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network.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14771" y="517347"/>
            <a:ext cx="247904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88745" algn="l"/>
              </a:tabLst>
            </a:pPr>
            <a:r>
              <a:rPr sz="3000" b="1" i="1" dirty="0">
                <a:latin typeface="Times New Roman"/>
                <a:cs typeface="Times New Roman"/>
              </a:rPr>
              <a:t>For</a:t>
            </a:r>
            <a:r>
              <a:rPr sz="3000" b="1" i="1" spc="-15" dirty="0">
                <a:latin typeface="Times New Roman"/>
                <a:cs typeface="Times New Roman"/>
              </a:rPr>
              <a:t>m</a:t>
            </a:r>
            <a:r>
              <a:rPr sz="3000" b="1" i="1" dirty="0">
                <a:latin typeface="Times New Roman"/>
                <a:cs typeface="Times New Roman"/>
              </a:rPr>
              <a:t>al	Le</a:t>
            </a:r>
            <a:r>
              <a:rPr sz="3000" b="1" i="1" spc="-15" dirty="0">
                <a:latin typeface="Times New Roman"/>
                <a:cs typeface="Times New Roman"/>
              </a:rPr>
              <a:t>t</a:t>
            </a:r>
            <a:r>
              <a:rPr sz="3000" b="1" i="1" dirty="0">
                <a:latin typeface="Times New Roman"/>
                <a:cs typeface="Times New Roman"/>
              </a:rPr>
              <a:t>te</a:t>
            </a:r>
            <a:r>
              <a:rPr sz="3000" b="1" i="1" spc="-15" dirty="0">
                <a:latin typeface="Times New Roman"/>
                <a:cs typeface="Times New Roman"/>
              </a:rPr>
              <a:t>r</a:t>
            </a:r>
            <a:r>
              <a:rPr sz="3000" b="1" i="1" dirty="0">
                <a:latin typeface="Times New Roman"/>
                <a:cs typeface="Times New Roman"/>
              </a:rPr>
              <a:t>s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7677" y="506983"/>
            <a:ext cx="26168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i="1" spc="-5" dirty="0">
                <a:latin typeface="Times New Roman"/>
                <a:cs typeface="Times New Roman"/>
              </a:rPr>
              <a:t>Informal</a:t>
            </a:r>
            <a:r>
              <a:rPr sz="3000" b="1" i="1" spc="-45" dirty="0">
                <a:latin typeface="Times New Roman"/>
                <a:cs typeface="Times New Roman"/>
              </a:rPr>
              <a:t> </a:t>
            </a:r>
            <a:r>
              <a:rPr sz="3000" b="1" i="1" spc="-5" dirty="0">
                <a:latin typeface="Times New Roman"/>
                <a:cs typeface="Times New Roman"/>
              </a:rPr>
              <a:t>Letters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7375" y="3865879"/>
            <a:ext cx="24923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i="1" spc="-5" dirty="0">
                <a:latin typeface="Times New Roman"/>
                <a:cs typeface="Times New Roman"/>
              </a:rPr>
              <a:t>Electronic</a:t>
            </a:r>
            <a:r>
              <a:rPr sz="3000" b="1" i="1" spc="-40" dirty="0">
                <a:latin typeface="Times New Roman"/>
                <a:cs typeface="Times New Roman"/>
              </a:rPr>
              <a:t> </a:t>
            </a:r>
            <a:r>
              <a:rPr sz="3000" b="1" i="1" dirty="0">
                <a:latin typeface="Times New Roman"/>
                <a:cs typeface="Times New Roman"/>
              </a:rPr>
              <a:t>Mail</a:t>
            </a:r>
            <a:endParaRPr sz="3000">
              <a:latin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31277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4736" y="1143000"/>
            <a:ext cx="351489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572000"/>
            <a:ext cx="24425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849122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0" dirty="0">
                <a:latin typeface="Arial" pitchFamily="34" charset="0"/>
                <a:cs typeface="Arial" pitchFamily="34" charset="0"/>
              </a:rPr>
              <a:t>TYPES </a:t>
            </a:r>
            <a:r>
              <a:rPr spc="15" dirty="0">
                <a:latin typeface="Arial" pitchFamily="34" charset="0"/>
                <a:cs typeface="Arial" pitchFamily="34" charset="0"/>
              </a:rPr>
              <a:t>OF </a:t>
            </a:r>
            <a:r>
              <a:rPr spc="25" dirty="0">
                <a:latin typeface="Arial" pitchFamily="34" charset="0"/>
                <a:cs typeface="Arial" pitchFamily="34" charset="0"/>
              </a:rPr>
              <a:t>FORMAL AND </a:t>
            </a:r>
            <a:r>
              <a:rPr spc="30" dirty="0">
                <a:latin typeface="Arial" pitchFamily="34" charset="0"/>
                <a:cs typeface="Arial" pitchFamily="34" charset="0"/>
              </a:rPr>
              <a:t>INFORMAL</a:t>
            </a:r>
            <a:r>
              <a:rPr spc="25" dirty="0">
                <a:latin typeface="Arial" pitchFamily="34" charset="0"/>
                <a:cs typeface="Arial" pitchFamily="34" charset="0"/>
              </a:rPr>
              <a:t> </a:t>
            </a:r>
            <a:r>
              <a:rPr spc="50" dirty="0">
                <a:latin typeface="Arial" pitchFamily="34" charset="0"/>
                <a:cs typeface="Arial" pitchFamily="34" charset="0"/>
              </a:rPr>
              <a:t>LETTERS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340" y="1708530"/>
            <a:ext cx="3502660" cy="29527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i="1" spc="25" dirty="0">
                <a:latin typeface="Times New Roman"/>
                <a:cs typeface="Times New Roman"/>
              </a:rPr>
              <a:t>Formal </a:t>
            </a:r>
            <a:r>
              <a:rPr sz="2600" b="1" i="1" spc="15" dirty="0">
                <a:latin typeface="Times New Roman"/>
                <a:cs typeface="Times New Roman"/>
              </a:rPr>
              <a:t>Letters</a:t>
            </a:r>
            <a:endParaRPr sz="2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210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Cover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spc="0" dirty="0">
                <a:latin typeface="Times New Roman"/>
                <a:cs typeface="Times New Roman"/>
              </a:rPr>
              <a:t>Letters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0" dirty="0">
                <a:latin typeface="Times New Roman"/>
                <a:cs typeface="Times New Roman"/>
              </a:rPr>
              <a:t>Résumé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15" dirty="0">
                <a:latin typeface="Times New Roman"/>
                <a:cs typeface="Times New Roman"/>
              </a:rPr>
              <a:t>Follow-up-Letters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Accepting </a:t>
            </a:r>
            <a:r>
              <a:rPr sz="2200" spc="0" dirty="0">
                <a:latin typeface="Times New Roman"/>
                <a:cs typeface="Times New Roman"/>
              </a:rPr>
              <a:t>Job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Offers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References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79975" y="1708530"/>
            <a:ext cx="3570604" cy="3288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i="1" spc="15" dirty="0">
                <a:latin typeface="Times New Roman"/>
                <a:cs typeface="Times New Roman"/>
              </a:rPr>
              <a:t>Informal</a:t>
            </a:r>
            <a:r>
              <a:rPr sz="2600" b="1" i="1" spc="35" dirty="0">
                <a:latin typeface="Times New Roman"/>
                <a:cs typeface="Times New Roman"/>
              </a:rPr>
              <a:t> </a:t>
            </a:r>
            <a:r>
              <a:rPr sz="2600" b="1" i="1" spc="15" dirty="0">
                <a:latin typeface="Times New Roman"/>
                <a:cs typeface="Times New Roman"/>
              </a:rPr>
              <a:t>Letters</a:t>
            </a:r>
            <a:endParaRPr sz="2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210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Apologies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5" dirty="0">
                <a:latin typeface="Times New Roman"/>
                <a:cs typeface="Times New Roman"/>
              </a:rPr>
              <a:t>Complaints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10" dirty="0">
                <a:latin typeface="Times New Roman"/>
                <a:cs typeface="Times New Roman"/>
              </a:rPr>
              <a:t>Invitations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</a:tabLst>
            </a:pPr>
            <a:r>
              <a:rPr sz="2200" spc="0" dirty="0">
                <a:latin typeface="Times New Roman"/>
                <a:cs typeface="Times New Roman"/>
              </a:rPr>
              <a:t>Offering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spc="5" dirty="0">
                <a:latin typeface="Times New Roman"/>
                <a:cs typeface="Times New Roman"/>
              </a:rPr>
              <a:t>Condolences</a:t>
            </a:r>
            <a:endParaRPr sz="2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1125"/>
              </a:spcBef>
              <a:buClr>
                <a:srgbClr val="E9E4DC"/>
              </a:buClr>
              <a:buFont typeface="Wingdings"/>
              <a:buChar char=""/>
              <a:tabLst>
                <a:tab pos="356235" algn="l"/>
                <a:tab pos="2136775" algn="l"/>
                <a:tab pos="2829560" algn="l"/>
              </a:tabLst>
            </a:pPr>
            <a:r>
              <a:rPr sz="2200" spc="5" dirty="0">
                <a:latin typeface="Times New Roman"/>
                <a:cs typeface="Times New Roman"/>
              </a:rPr>
              <a:t>A</a:t>
            </a:r>
            <a:r>
              <a:rPr sz="2200" spc="15" dirty="0">
                <a:latin typeface="Times New Roman"/>
                <a:cs typeface="Times New Roman"/>
              </a:rPr>
              <a:t>p</a:t>
            </a:r>
            <a:r>
              <a:rPr sz="2200" spc="25" dirty="0">
                <a:latin typeface="Times New Roman"/>
                <a:cs typeface="Times New Roman"/>
              </a:rPr>
              <a:t>pr</a:t>
            </a:r>
            <a:r>
              <a:rPr sz="2200" spc="20" dirty="0">
                <a:latin typeface="Times New Roman"/>
                <a:cs typeface="Times New Roman"/>
              </a:rPr>
              <a:t>e</a:t>
            </a:r>
            <a:r>
              <a:rPr sz="2200" spc="5" dirty="0">
                <a:latin typeface="Times New Roman"/>
                <a:cs typeface="Times New Roman"/>
              </a:rPr>
              <a:t>c</a:t>
            </a:r>
            <a:r>
              <a:rPr sz="2200" spc="25" dirty="0">
                <a:latin typeface="Times New Roman"/>
                <a:cs typeface="Times New Roman"/>
              </a:rPr>
              <a:t>i</a:t>
            </a:r>
            <a:r>
              <a:rPr sz="2200" spc="5" dirty="0">
                <a:latin typeface="Times New Roman"/>
                <a:cs typeface="Times New Roman"/>
              </a:rPr>
              <a:t>a</a:t>
            </a:r>
            <a:r>
              <a:rPr sz="2200" spc="25" dirty="0">
                <a:latin typeface="Times New Roman"/>
                <a:cs typeface="Times New Roman"/>
              </a:rPr>
              <a:t>t</a:t>
            </a:r>
            <a:r>
              <a:rPr sz="2200" spc="10" dirty="0">
                <a:latin typeface="Times New Roman"/>
                <a:cs typeface="Times New Roman"/>
              </a:rPr>
              <a:t>i</a:t>
            </a:r>
            <a:r>
              <a:rPr sz="2200" spc="15" dirty="0">
                <a:latin typeface="Times New Roman"/>
                <a:cs typeface="Times New Roman"/>
              </a:rPr>
              <a:t>o</a:t>
            </a:r>
            <a:r>
              <a:rPr sz="2200" spc="-5" dirty="0">
                <a:latin typeface="Times New Roman"/>
                <a:cs typeface="Times New Roman"/>
              </a:rPr>
              <a:t>n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10" dirty="0">
                <a:latin typeface="Times New Roman"/>
                <a:cs typeface="Times New Roman"/>
              </a:rPr>
              <a:t>a</a:t>
            </a:r>
            <a:r>
              <a:rPr sz="2200" spc="20" dirty="0">
                <a:latin typeface="Times New Roman"/>
                <a:cs typeface="Times New Roman"/>
              </a:rPr>
              <a:t>n</a:t>
            </a:r>
            <a:r>
              <a:rPr sz="2200" spc="-5" dirty="0">
                <a:latin typeface="Times New Roman"/>
                <a:cs typeface="Times New Roman"/>
              </a:rPr>
              <a:t>d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10" dirty="0">
                <a:latin typeface="Times New Roman"/>
                <a:cs typeface="Times New Roman"/>
              </a:rPr>
              <a:t>T</a:t>
            </a:r>
            <a:r>
              <a:rPr sz="2200" spc="25" dirty="0">
                <a:latin typeface="Times New Roman"/>
                <a:cs typeface="Times New Roman"/>
              </a:rPr>
              <a:t>h</a:t>
            </a:r>
            <a:r>
              <a:rPr sz="2200" spc="5" dirty="0">
                <a:latin typeface="Times New Roman"/>
                <a:cs typeface="Times New Roman"/>
              </a:rPr>
              <a:t>a</a:t>
            </a:r>
            <a:r>
              <a:rPr sz="2200" spc="25" dirty="0">
                <a:latin typeface="Times New Roman"/>
                <a:cs typeface="Times New Roman"/>
              </a:rPr>
              <a:t>n</a:t>
            </a:r>
            <a:r>
              <a:rPr sz="2200" spc="-5" dirty="0">
                <a:latin typeface="Times New Roman"/>
                <a:cs typeface="Times New Roman"/>
              </a:rPr>
              <a:t>k  </a:t>
            </a:r>
            <a:r>
              <a:rPr sz="2200" spc="10" dirty="0">
                <a:latin typeface="Times New Roman"/>
                <a:cs typeface="Times New Roman"/>
              </a:rPr>
              <a:t>you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200" y="381000"/>
            <a:ext cx="594360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" dirty="0">
                <a:latin typeface="Arial" pitchFamily="34" charset="0"/>
                <a:cs typeface="Arial" pitchFamily="34" charset="0"/>
              </a:rPr>
              <a:t>STYLES </a:t>
            </a:r>
            <a:r>
              <a:rPr spc="15" dirty="0">
                <a:latin typeface="Arial" pitchFamily="34" charset="0"/>
                <a:cs typeface="Arial" pitchFamily="34" charset="0"/>
              </a:rPr>
              <a:t>OF </a:t>
            </a:r>
            <a:r>
              <a:rPr spc="25" dirty="0">
                <a:latin typeface="Arial" pitchFamily="34" charset="0"/>
                <a:cs typeface="Arial" pitchFamily="34" charset="0"/>
              </a:rPr>
              <a:t>LETTER</a:t>
            </a:r>
            <a:r>
              <a:rPr spc="160" dirty="0">
                <a:latin typeface="Arial" pitchFamily="34" charset="0"/>
                <a:cs typeface="Arial" pitchFamily="34" charset="0"/>
              </a:rPr>
              <a:t> </a:t>
            </a:r>
            <a:r>
              <a:rPr spc="25" dirty="0">
                <a:latin typeface="Arial" pitchFamily="34" charset="0"/>
                <a:cs typeface="Arial" pitchFamily="34" charset="0"/>
              </a:rPr>
              <a:t>WRITING</a:t>
            </a:r>
          </a:p>
        </p:txBody>
      </p:sp>
      <p:sp>
        <p:nvSpPr>
          <p:cNvPr id="3" name="object 3"/>
          <p:cNvSpPr/>
          <p:nvPr/>
        </p:nvSpPr>
        <p:spPr>
          <a:xfrm>
            <a:off x="3048000" y="2362200"/>
            <a:ext cx="2362200" cy="34046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343910"/>
            <a:ext cx="2514600" cy="34472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62600" y="2438400"/>
            <a:ext cx="2590800" cy="3200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2000" y="5638800"/>
            <a:ext cx="157734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Times New Roman"/>
                <a:cs typeface="Times New Roman"/>
              </a:rPr>
              <a:t>Block</a:t>
            </a:r>
            <a:r>
              <a:rPr sz="2600" spc="-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Style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00400" y="5638800"/>
            <a:ext cx="233870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spc="-5" dirty="0">
                <a:latin typeface="Times New Roman"/>
                <a:cs typeface="Times New Roman"/>
              </a:rPr>
              <a:t>Semi </a:t>
            </a:r>
            <a:r>
              <a:rPr sz="2600" dirty="0">
                <a:latin typeface="Times New Roman"/>
                <a:cs typeface="Times New Roman"/>
              </a:rPr>
              <a:t>Block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Style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15000" y="5638800"/>
            <a:ext cx="288734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Times New Roman"/>
                <a:cs typeface="Times New Roman"/>
              </a:rPr>
              <a:t>Modified Block</a:t>
            </a:r>
            <a:r>
              <a:rPr sz="2600" spc="-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Style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417322"/>
            <a:ext cx="166751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u="none" dirty="0"/>
              <a:t>Block</a:t>
            </a:r>
            <a:r>
              <a:rPr sz="2600" u="none" spc="-65" dirty="0"/>
              <a:t> </a:t>
            </a:r>
            <a:r>
              <a:rPr sz="2600" u="none" spc="-5" dirty="0"/>
              <a:t>Style:</a:t>
            </a:r>
            <a:endParaRPr sz="2600"/>
          </a:p>
        </p:txBody>
      </p:sp>
      <p:sp>
        <p:nvSpPr>
          <p:cNvPr id="3" name="object 3"/>
          <p:cNvSpPr txBox="1"/>
          <p:nvPr/>
        </p:nvSpPr>
        <p:spPr>
          <a:xfrm>
            <a:off x="78739" y="816610"/>
            <a:ext cx="8986520" cy="49596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9845" indent="91440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Times New Roman"/>
                <a:cs typeface="Times New Roman"/>
              </a:rPr>
              <a:t>A full block style business letter is when all the components of the  letter are aligned </a:t>
            </a:r>
            <a:r>
              <a:rPr sz="2200" spc="-10" dirty="0">
                <a:latin typeface="Times New Roman"/>
                <a:cs typeface="Times New Roman"/>
              </a:rPr>
              <a:t>at </a:t>
            </a:r>
            <a:r>
              <a:rPr sz="2200" spc="-5" dirty="0">
                <a:latin typeface="Times New Roman"/>
                <a:cs typeface="Times New Roman"/>
              </a:rPr>
              <a:t>the left </a:t>
            </a:r>
            <a:r>
              <a:rPr sz="2200" spc="-10" dirty="0">
                <a:latin typeface="Times New Roman"/>
                <a:cs typeface="Times New Roman"/>
              </a:rPr>
              <a:t>margin. </a:t>
            </a:r>
            <a:r>
              <a:rPr sz="2200" spc="-5" dirty="0">
                <a:latin typeface="Times New Roman"/>
                <a:cs typeface="Times New Roman"/>
              </a:rPr>
              <a:t>Side, top and bottom </a:t>
            </a:r>
            <a:r>
              <a:rPr sz="2200" spc="-15" dirty="0">
                <a:latin typeface="Times New Roman"/>
                <a:cs typeface="Times New Roman"/>
              </a:rPr>
              <a:t>margins </a:t>
            </a:r>
            <a:r>
              <a:rPr sz="2200" spc="-5" dirty="0">
                <a:latin typeface="Times New Roman"/>
                <a:cs typeface="Times New Roman"/>
              </a:rPr>
              <a:t>should be 1 to  1 1/4 inches. Font size should be 12 in </a:t>
            </a:r>
            <a:r>
              <a:rPr sz="2200" spc="-10" dirty="0">
                <a:latin typeface="Times New Roman"/>
                <a:cs typeface="Times New Roman"/>
              </a:rPr>
              <a:t>times </a:t>
            </a:r>
            <a:r>
              <a:rPr sz="2200" spc="-5" dirty="0">
                <a:latin typeface="Times New Roman"/>
                <a:cs typeface="Times New Roman"/>
              </a:rPr>
              <a:t>new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roman.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145"/>
              </a:spcBef>
            </a:pPr>
            <a:r>
              <a:rPr sz="2600" b="1" i="1" dirty="0">
                <a:latin typeface="Times New Roman"/>
                <a:cs typeface="Times New Roman"/>
              </a:rPr>
              <a:t>Semi Block</a:t>
            </a:r>
            <a:r>
              <a:rPr sz="2600" b="1" i="1" spc="-20" dirty="0">
                <a:latin typeface="Times New Roman"/>
                <a:cs typeface="Times New Roman"/>
              </a:rPr>
              <a:t> </a:t>
            </a:r>
            <a:r>
              <a:rPr sz="2600" b="1" i="1" spc="-5" dirty="0">
                <a:latin typeface="Times New Roman"/>
                <a:cs typeface="Times New Roman"/>
              </a:rPr>
              <a:t>Style:</a:t>
            </a:r>
            <a:endParaRPr sz="2600">
              <a:latin typeface="Times New Roman"/>
              <a:cs typeface="Times New Roman"/>
            </a:endParaRPr>
          </a:p>
          <a:p>
            <a:pPr marL="12700" marR="99695" indent="914400">
              <a:lnSpc>
                <a:spcPct val="100000"/>
              </a:lnSpc>
              <a:spcBef>
                <a:spcPts val="15"/>
              </a:spcBef>
            </a:pPr>
            <a:r>
              <a:rPr sz="2200" spc="-5" dirty="0">
                <a:latin typeface="Times New Roman"/>
                <a:cs typeface="Times New Roman"/>
              </a:rPr>
              <a:t>All text is aligned to the left </a:t>
            </a:r>
            <a:r>
              <a:rPr sz="2200" spc="-10" dirty="0">
                <a:latin typeface="Times New Roman"/>
                <a:cs typeface="Times New Roman"/>
              </a:rPr>
              <a:t>margin, </a:t>
            </a:r>
            <a:r>
              <a:rPr sz="2200" spc="-5" dirty="0">
                <a:latin typeface="Times New Roman"/>
                <a:cs typeface="Times New Roman"/>
              </a:rPr>
              <a:t>except the date, attention line, and  complimentary close. Paragraphs are separated by double or triple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Times New Roman"/>
                <a:cs typeface="Times New Roman"/>
              </a:rPr>
              <a:t>spacing.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600" b="1" i="1" dirty="0">
                <a:latin typeface="Times New Roman"/>
                <a:cs typeface="Times New Roman"/>
              </a:rPr>
              <a:t>Modified Block</a:t>
            </a:r>
            <a:r>
              <a:rPr sz="2600" b="1" i="1" spc="-40" dirty="0">
                <a:latin typeface="Times New Roman"/>
                <a:cs typeface="Times New Roman"/>
              </a:rPr>
              <a:t> </a:t>
            </a:r>
            <a:r>
              <a:rPr sz="2600" b="1" i="1" spc="-5" dirty="0">
                <a:latin typeface="Times New Roman"/>
                <a:cs typeface="Times New Roman"/>
              </a:rPr>
              <a:t>style:</a:t>
            </a:r>
            <a:endParaRPr sz="26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  <a:spcBef>
                <a:spcPts val="15"/>
              </a:spcBef>
            </a:pPr>
            <a:r>
              <a:rPr sz="2200" spc="-5" dirty="0">
                <a:latin typeface="Times New Roman"/>
                <a:cs typeface="Times New Roman"/>
              </a:rPr>
              <a:t>In this style </a:t>
            </a:r>
            <a:r>
              <a:rPr sz="2200" spc="-10" dirty="0">
                <a:latin typeface="Times New Roman"/>
                <a:cs typeface="Times New Roman"/>
              </a:rPr>
              <a:t>we </a:t>
            </a:r>
            <a:r>
              <a:rPr sz="2200" spc="-5" dirty="0">
                <a:latin typeface="Times New Roman"/>
                <a:cs typeface="Times New Roman"/>
              </a:rPr>
              <a:t>usually put all text aligned </a:t>
            </a:r>
            <a:r>
              <a:rPr sz="2200" spc="-10" dirty="0">
                <a:latin typeface="Times New Roman"/>
                <a:cs typeface="Times New Roman"/>
              </a:rPr>
              <a:t>to </a:t>
            </a:r>
            <a:r>
              <a:rPr sz="2200" spc="-5" dirty="0">
                <a:latin typeface="Times New Roman"/>
                <a:cs typeface="Times New Roman"/>
              </a:rPr>
              <a:t>the </a:t>
            </a:r>
            <a:r>
              <a:rPr sz="2200" spc="-10" dirty="0">
                <a:latin typeface="Times New Roman"/>
                <a:cs typeface="Times New Roman"/>
              </a:rPr>
              <a:t>left </a:t>
            </a:r>
            <a:r>
              <a:rPr sz="2200" spc="-15" dirty="0">
                <a:latin typeface="Times New Roman"/>
                <a:cs typeface="Times New Roman"/>
              </a:rPr>
              <a:t>margin, </a:t>
            </a:r>
            <a:r>
              <a:rPr sz="2200" spc="-5" dirty="0">
                <a:latin typeface="Times New Roman"/>
                <a:cs typeface="Times New Roman"/>
              </a:rPr>
              <a:t>except  for the author's address, date, and complimentary closing. All paragraphs </a:t>
            </a:r>
            <a:r>
              <a:rPr sz="2200" spc="-10" dirty="0">
                <a:latin typeface="Times New Roman"/>
                <a:cs typeface="Times New Roman"/>
              </a:rPr>
              <a:t>we  </a:t>
            </a:r>
            <a:r>
              <a:rPr sz="2200" spc="-5" dirty="0">
                <a:latin typeface="Times New Roman"/>
                <a:cs typeface="Times New Roman"/>
              </a:rPr>
              <a:t>write in a modified block style are not indented. The author's </a:t>
            </a:r>
            <a:r>
              <a:rPr sz="2200" dirty="0">
                <a:latin typeface="Times New Roman"/>
                <a:cs typeface="Times New Roman"/>
              </a:rPr>
              <a:t>address, </a:t>
            </a:r>
            <a:r>
              <a:rPr sz="2200" spc="-5" dirty="0">
                <a:latin typeface="Times New Roman"/>
                <a:cs typeface="Times New Roman"/>
              </a:rPr>
              <a:t>date, and  closing begin at the right. See the following modified block </a:t>
            </a:r>
            <a:r>
              <a:rPr sz="2200" dirty="0">
                <a:latin typeface="Times New Roman"/>
                <a:cs typeface="Times New Roman"/>
              </a:rPr>
              <a:t>style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sample.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768</Words>
  <Application>Microsoft Office PowerPoint</Application>
  <PresentationFormat>On-screen Show (4:3)</PresentationFormat>
  <Paragraphs>138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LETTER AND ITS TYPES By Tanveer Ahmed Visiting Lecturer The Islamia University of Bahawalpur </vt:lpstr>
      <vt:lpstr>Contents:</vt:lpstr>
      <vt:lpstr>LETTERS</vt:lpstr>
      <vt:lpstr>LETTER:</vt:lpstr>
      <vt:lpstr>Types Of Letters</vt:lpstr>
      <vt:lpstr>Slide 6</vt:lpstr>
      <vt:lpstr>TYPES OF FORMAL AND INFORMAL LETTERS</vt:lpstr>
      <vt:lpstr>STYLES OF LETTER WRITING</vt:lpstr>
      <vt:lpstr>Block Style:</vt:lpstr>
      <vt:lpstr>Slide 10</vt:lpstr>
      <vt:lpstr>PARTS OF A LETTER:</vt:lpstr>
      <vt:lpstr>Things to keep in mind while writing letters:</vt:lpstr>
      <vt:lpstr>Ending a letter:</vt:lpstr>
      <vt:lpstr>Some More Letters:</vt:lpstr>
      <vt:lpstr>Samples Of Letters:</vt:lpstr>
      <vt:lpstr>Slide 16</vt:lpstr>
      <vt:lpstr>Samples Of Electronic Mail(email)</vt:lpstr>
      <vt:lpstr>Difference between Hard letter and Soft letter writing</vt:lpstr>
      <vt:lpstr>Difference Between Letter And Application:</vt:lpstr>
      <vt:lpstr>APPLICATION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LETTER AND ITS TYPES</dc:title>
  <dc:creator>dell</dc:creator>
  <cp:lastModifiedBy>CLASSIC</cp:lastModifiedBy>
  <cp:revision>42</cp:revision>
  <dcterms:created xsi:type="dcterms:W3CDTF">2018-01-12T09:04:20Z</dcterms:created>
  <dcterms:modified xsi:type="dcterms:W3CDTF">2020-03-29T21:49:01Z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2014-05-23T00:00:00Z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2018-01-12T00:00:00Z</vt:filetime>
  </property>
</Properties>
</file>